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5" r:id="rId7"/>
    <p:sldId id="276" r:id="rId8"/>
    <p:sldId id="277" r:id="rId9"/>
    <p:sldId id="268" r:id="rId10"/>
    <p:sldId id="269" r:id="rId11"/>
    <p:sldId id="263" r:id="rId12"/>
    <p:sldId id="264" r:id="rId13"/>
    <p:sldId id="265" r:id="rId14"/>
    <p:sldId id="266" r:id="rId15"/>
    <p:sldId id="267" r:id="rId16"/>
    <p:sldId id="271" r:id="rId17"/>
    <p:sldId id="273" r:id="rId18"/>
    <p:sldId id="272" r:id="rId19"/>
    <p:sldId id="274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ctrTitle"/>
          </p:nvPr>
        </p:nvSpPr>
        <p:spPr>
          <a:xfrm>
            <a:off x="800197" y="533400"/>
            <a:ext cx="7543606" cy="2868168"/>
          </a:xfrm>
        </p:spPr>
        <p:txBody>
          <a:bodyPr lIns="45720" tIns="0" rIns="45720">
            <a:noAutofit/>
          </a:bodyPr>
          <a:lstStyle>
            <a:lvl1pPr algn="r">
              <a:defRPr sz="4200" b="1" cap="none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5" name="サブタイトル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31" name="日付プレースホルダ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2944007" y="5857892"/>
            <a:ext cx="32559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altLang="ja-JP" sz="2800" b="1" i="1" dirty="0" err="1" smtClean="0">
                <a:solidFill>
                  <a:srgbClr val="FF9933"/>
                </a:solidFill>
                <a:effectLst>
                  <a:glow rad="139700">
                    <a:srgbClr val="FFFFCC">
                      <a:alpha val="40000"/>
                    </a:srgbClr>
                  </a:glow>
                  <a:outerShdw blurRad="38100" dist="38100" dir="2700000" algn="tl">
                    <a:srgbClr val="FFFFFF"/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AR P丸ゴシック体M" pitchFamily="50" charset="-128"/>
              </a:rPr>
              <a:t>cfneo</a:t>
            </a:r>
            <a:r>
              <a:rPr lang="en-US" altLang="ja-JP" sz="2800" b="1" i="1" smtClean="0">
                <a:solidFill>
                  <a:srgbClr val="FF9933"/>
                </a:solidFill>
                <a:effectLst>
                  <a:glow rad="139700">
                    <a:srgbClr val="FFFFCC">
                      <a:alpha val="40000"/>
                    </a:srgbClr>
                  </a:glow>
                  <a:outerShdw blurRad="38100" dist="38100" dir="2700000" algn="tl">
                    <a:srgbClr val="FFFFFF"/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AR P丸ゴシック体M" pitchFamily="50" charset="-128"/>
              </a:rPr>
              <a:t>-Project</a:t>
            </a:r>
            <a:endParaRPr lang="ja-JP" altLang="en-US" sz="2800" b="1" i="1" smtClean="0">
              <a:solidFill>
                <a:srgbClr val="FF9933"/>
              </a:solidFill>
              <a:effectLst>
                <a:glow rad="139700">
                  <a:srgbClr val="FFFFCC">
                    <a:alpha val="40000"/>
                  </a:srgbClr>
                </a:glow>
                <a:outerShdw blurRad="38100" dist="38100" dir="2700000" algn="tl">
                  <a:srgbClr val="FFFFFF"/>
                </a:outerShdw>
                <a:reflection blurRad="6350" stA="60000" endA="900" endPos="58000" dir="5400000" sy="-100000" algn="bl" rotWithShape="0"/>
              </a:effectLst>
              <a:latin typeface="+mj-lt"/>
              <a:ea typeface="AR P丸ゴシック体M" pitchFamily="50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0">
              <a:defRPr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図プレースホルダ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タイトル プレースホルダ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1" name="テキスト プレースホルダ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7" name="日付プレースホルダ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 rot="5400000">
            <a:off x="7520139" y="1162197"/>
            <a:ext cx="27860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altLang="ja-JP" sz="2400" b="1" i="1" dirty="0" err="1" smtClean="0">
                <a:solidFill>
                  <a:srgbClr val="FF9933"/>
                </a:solidFill>
                <a:effectLst>
                  <a:glow rad="139700">
                    <a:srgbClr val="FFFFCC">
                      <a:alpha val="40000"/>
                    </a:srgbClr>
                  </a:glow>
                  <a:outerShdw blurRad="38100" dist="38100" dir="2700000" algn="tl">
                    <a:srgbClr val="FFFFFF"/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AR P丸ゴシック体M" pitchFamily="50" charset="-128"/>
              </a:rPr>
              <a:t>cfneo</a:t>
            </a:r>
            <a:r>
              <a:rPr lang="en-US" altLang="ja-JP" sz="2400" b="1" i="1" smtClean="0">
                <a:solidFill>
                  <a:srgbClr val="FF9933"/>
                </a:solidFill>
                <a:effectLst>
                  <a:glow rad="139700">
                    <a:srgbClr val="FFFFCC">
                      <a:alpha val="40000"/>
                    </a:srgbClr>
                  </a:glow>
                  <a:outerShdw blurRad="38100" dist="38100" dir="2700000" algn="tl">
                    <a:srgbClr val="FFFFFF"/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AR P丸ゴシック体M" pitchFamily="50" charset="-128"/>
              </a:rPr>
              <a:t>-Project</a:t>
            </a:r>
            <a:endParaRPr lang="ja-JP" altLang="en-US" sz="2400" b="1" i="1" smtClean="0">
              <a:solidFill>
                <a:srgbClr val="FF9933"/>
              </a:solidFill>
              <a:effectLst>
                <a:glow rad="139700">
                  <a:srgbClr val="FFFFCC">
                    <a:alpha val="40000"/>
                  </a:srgbClr>
                </a:glow>
                <a:outerShdw blurRad="38100" dist="38100" dir="2700000" algn="tl">
                  <a:srgbClr val="FFFFFF"/>
                </a:outerShdw>
                <a:reflection blurRad="6350" stA="60000" endA="900" endPos="58000" dir="5400000" sy="-100000" algn="bl" rotWithShape="0"/>
              </a:effectLst>
              <a:latin typeface="+mj-lt"/>
              <a:ea typeface="AR P丸ゴシック体M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n-ea"/>
          <a:ea typeface="+mn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1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1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1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1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1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mtClean="0"/>
              <a:t>cfneo</a:t>
            </a:r>
            <a:br>
              <a:rPr lang="en-US" altLang="ja-JP" smtClean="0"/>
            </a:br>
            <a:r>
              <a:rPr lang="ja-JP" altLang="en-US" smtClean="0"/>
              <a:t>ユーザガイド</a:t>
            </a:r>
            <a:r>
              <a:rPr lang="en-US" altLang="ja-JP" smtClean="0"/>
              <a:t>-v0.01</a:t>
            </a:r>
            <a:br>
              <a:rPr lang="en-US" altLang="ja-JP" smtClean="0"/>
            </a:br>
            <a:r>
              <a:rPr lang="ja-JP" altLang="en-US" smtClean="0"/>
              <a:t>発動篇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smtClean="0"/>
              <a:t>cfneoDocs-002</a:t>
            </a:r>
            <a:br>
              <a:rPr lang="en-US" altLang="ja-JP" smtClean="0"/>
            </a:br>
            <a:r>
              <a:rPr lang="en-US" altLang="ja-JP" smtClean="0"/>
              <a:t>ver0.01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Application</a:t>
            </a:r>
            <a:r>
              <a:rPr lang="ja-JP" altLang="en-US" smtClean="0"/>
              <a:t> </a:t>
            </a:r>
            <a:r>
              <a:rPr lang="en-US" altLang="ja-JP" smtClean="0"/>
              <a:t>Creator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mtClean="0"/>
              <a:t>指定されたアプリケーション名をルートに、以下のファイルをコピーします。</a:t>
            </a:r>
            <a:endParaRPr kumimoji="1" lang="ja-JP" alt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214414" y="3000372"/>
          <a:ext cx="6096000" cy="29667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smtClean="0"/>
                        <a:t>/appcore</a:t>
                      </a:r>
                      <a:r>
                        <a:rPr kumimoji="1" lang="ja-JP" altLang="en-US" b="0" smtClean="0"/>
                        <a:t>配下のすべて</a:t>
                      </a:r>
                      <a:endParaRPr kumimoji="1" lang="ja-JP" altLang="en-US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smtClean="0"/>
                        <a:t>/Application.cfc</a:t>
                      </a:r>
                      <a:endParaRPr kumimoji="1" lang="ja-JP" altLang="en-US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FF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0" smtClean="0"/>
                        <a:t>/ApplicationProxy.cfc</a:t>
                      </a:r>
                      <a:endParaRPr kumimoji="1" lang="ja-JP" altLang="en-US" b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smtClean="0"/>
                        <a:t>/LICENSE.txt</a:t>
                      </a:r>
                      <a:endParaRPr kumimoji="1" lang="ja-JP" altLang="en-US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smtClean="0"/>
                        <a:t>/dev/test/Application.cfc</a:t>
                      </a:r>
                      <a:endParaRPr kumimoji="1" lang="ja-JP" altLang="en-US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FF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smtClean="0"/>
                        <a:t>/dev/test/doCreateTestDriver.cfm</a:t>
                      </a:r>
                      <a:endParaRPr kumimoji="1" lang="ja-JP" altLang="en-US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smtClean="0"/>
                        <a:t>/dev/test/index.cfm</a:t>
                      </a:r>
                      <a:endParaRPr kumimoji="1" lang="ja-JP" altLang="en-US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FF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0" smtClean="0"/>
                        <a:t>/dev/test/style.css</a:t>
                      </a:r>
                      <a:endParaRPr kumimoji="1" lang="ja-JP" altLang="en-US" b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簡易</a:t>
            </a:r>
            <a:r>
              <a:rPr kumimoji="1" lang="en-US" altLang="ja-JP" smtClean="0"/>
              <a:t>DI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mtClean="0"/>
              <a:t>簡易</a:t>
            </a:r>
            <a:r>
              <a:rPr kumimoji="1" lang="en-US" altLang="ja-JP" smtClean="0"/>
              <a:t>DI</a:t>
            </a:r>
            <a:r>
              <a:rPr kumimoji="1" lang="ja-JP" altLang="en-US" smtClean="0"/>
              <a:t>とは、</a:t>
            </a:r>
            <a:r>
              <a:rPr kumimoji="1" lang="en-US" altLang="ja-JP" smtClean="0"/>
              <a:t>cfneo</a:t>
            </a:r>
            <a:r>
              <a:rPr kumimoji="1" lang="ja-JP" altLang="en-US" smtClean="0"/>
              <a:t>の管理下にある</a:t>
            </a:r>
            <a:r>
              <a:rPr kumimoji="1" lang="en-US" altLang="ja-JP" smtClean="0"/>
              <a:t>CF</a:t>
            </a:r>
            <a:r>
              <a:rPr kumimoji="1" lang="ja-JP" altLang="en-US" smtClean="0"/>
              <a:t>コンポーネントの生成を行う為のコンポーネント</a:t>
            </a:r>
            <a:r>
              <a:rPr kumimoji="1" lang="en-US" altLang="ja-JP" smtClean="0"/>
              <a:t>ComponentManager</a:t>
            </a:r>
            <a:r>
              <a:rPr kumimoji="1" lang="ja-JP" altLang="en-US" smtClean="0"/>
              <a:t>を指します。</a:t>
            </a:r>
            <a:endParaRPr kumimoji="1" lang="en-US" altLang="ja-JP" smtClean="0"/>
          </a:p>
          <a:p>
            <a:endParaRPr kumimoji="1" lang="en-US" altLang="ja-JP" smtClean="0"/>
          </a:p>
          <a:p>
            <a:r>
              <a:rPr kumimoji="1" lang="ja-JP" altLang="en-US" smtClean="0"/>
              <a:t>コンポーネント</a:t>
            </a:r>
            <a:r>
              <a:rPr kumimoji="1" lang="en-US" altLang="ja-JP" smtClean="0"/>
              <a:t>ComponentManager</a:t>
            </a:r>
          </a:p>
          <a:p>
            <a:pPr lvl="1"/>
            <a:r>
              <a:rPr lang="en-US" altLang="ja-JP" smtClean="0"/>
              <a:t>ComponentManager</a:t>
            </a:r>
            <a:r>
              <a:rPr lang="ja-JP" altLang="en-US" smtClean="0"/>
              <a:t>は、</a:t>
            </a:r>
            <a:r>
              <a:rPr lang="en-US" altLang="ja-JP" smtClean="0"/>
              <a:t>#getComponent</a:t>
            </a:r>
            <a:r>
              <a:rPr lang="ja-JP" altLang="en-US" smtClean="0"/>
              <a:t>の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en-US" smtClean="0"/>
              <a:t>メソッドを提供します。</a:t>
            </a:r>
            <a:endParaRPr lang="en-US" altLang="ja-JP" smtClean="0"/>
          </a:p>
          <a:p>
            <a:pPr lvl="2"/>
            <a:r>
              <a:rPr kumimoji="1" lang="ja-JP" altLang="en-US" smtClean="0"/>
              <a:t>引数：コンポーネント名</a:t>
            </a:r>
            <a:endParaRPr kumimoji="1" lang="en-US" altLang="ja-JP" smtClean="0"/>
          </a:p>
          <a:p>
            <a:pPr lvl="3"/>
            <a:r>
              <a:rPr lang="en-US" altLang="ja-JP" smtClean="0"/>
              <a:t>ex)/cfneo/appcore/ApplicationProxy.cfc</a:t>
            </a:r>
            <a:br>
              <a:rPr lang="en-US" altLang="ja-JP" smtClean="0"/>
            </a:br>
            <a:r>
              <a:rPr lang="ja-JP" altLang="en-US" smtClean="0"/>
              <a:t>→</a:t>
            </a:r>
            <a:r>
              <a:rPr lang="en-US" altLang="ja-JP" smtClean="0"/>
              <a:t>"appcore.ApplicationProxy"</a:t>
            </a:r>
            <a:r>
              <a:rPr lang="ja-JP" altLang="en-US" smtClean="0"/>
              <a:t>と指定</a:t>
            </a:r>
            <a:endParaRPr lang="en-US" altLang="ja-JP" smtClean="0"/>
          </a:p>
          <a:p>
            <a:pPr lvl="2"/>
            <a:r>
              <a:rPr kumimoji="1" lang="ja-JP" altLang="en-US" smtClean="0"/>
              <a:t>戻り値：生成した</a:t>
            </a:r>
            <a:r>
              <a:rPr kumimoji="1" lang="en-US" altLang="ja-JP" smtClean="0"/>
              <a:t>ComponentObject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簡易</a:t>
            </a:r>
            <a:r>
              <a:rPr kumimoji="1" lang="en-US" altLang="ja-JP" smtClean="0"/>
              <a:t>DI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cfm</a:t>
            </a:r>
            <a:r>
              <a:rPr kumimoji="1" lang="ja-JP" altLang="en-US" smtClean="0"/>
              <a:t>からの利用方法</a:t>
            </a:r>
            <a:endParaRPr kumimoji="1" lang="en-US" altLang="ja-JP" smtClean="0"/>
          </a:p>
        </p:txBody>
      </p:sp>
      <p:sp>
        <p:nvSpPr>
          <p:cNvPr id="4" name="正方形/長方形 3"/>
          <p:cNvSpPr/>
          <p:nvPr/>
        </p:nvSpPr>
        <p:spPr bwMode="auto">
          <a:xfrm>
            <a:off x="500034" y="2643182"/>
            <a:ext cx="7429552" cy="1071570"/>
          </a:xfrm>
          <a:prstGeom prst="rect">
            <a:avLst/>
          </a:prstGeom>
          <a:gradFill>
            <a:gsLst>
              <a:gs pos="0">
                <a:srgbClr val="000082"/>
              </a:gs>
              <a:gs pos="50000">
                <a:srgbClr val="0047FF"/>
              </a:gs>
              <a:gs pos="28000">
                <a:srgbClr val="000082"/>
              </a:gs>
              <a:gs pos="66000">
                <a:srgbClr val="000082"/>
              </a:gs>
            </a:gsLst>
            <a:lin ang="5400000" scaled="0"/>
          </a:gra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kumimoji="1" lang="en-US" altLang="ja-JP" sz="2000" b="1" i="0" u="none" strike="noStrike" cap="none" normalizeH="0" smtClean="0">
                <a:ln>
                  <a:noFill/>
                </a:ln>
                <a:solidFill>
                  <a:schemeClr val="bg1"/>
                </a:solidFill>
                <a:effectLst/>
                <a:latin typeface="+mn-ea"/>
              </a:rPr>
              <a:t>&lt;cfset VARIABELS.obj=</a:t>
            </a:r>
            <a:r>
              <a:rPr kumimoji="1" lang="en-US" altLang="ja-JP" sz="2000" b="1" i="0" u="none" strike="noStrike" cap="none" normalizeH="0" smtClean="0">
                <a:ln>
                  <a:noFill/>
                </a:ln>
                <a:solidFill>
                  <a:srgbClr val="FFFF00"/>
                </a:solidFill>
                <a:effectLst/>
                <a:latin typeface="+mn-ea"/>
              </a:rPr>
              <a:t>getComponentManager().</a:t>
            </a:r>
          </a:p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r>
              <a:rPr lang="en-US" altLang="ja-JP" sz="2000" b="1" smtClean="0">
                <a:solidFill>
                  <a:srgbClr val="FFFF00"/>
                </a:solidFill>
                <a:latin typeface="+mn-ea"/>
              </a:rPr>
              <a:t>	getComponent("ComponentName")</a:t>
            </a:r>
            <a:r>
              <a:rPr lang="en-US" altLang="ja-JP" sz="2000" b="1" smtClean="0">
                <a:solidFill>
                  <a:schemeClr val="bg1"/>
                </a:solidFill>
                <a:latin typeface="+mn-ea"/>
              </a:rPr>
              <a:t> /&gt;</a:t>
            </a:r>
            <a:endParaRPr kumimoji="1" lang="en-US" altLang="ja-JP" sz="2000" b="1" i="0" u="none" strike="noStrike" cap="none" normalizeH="0" smtClean="0">
              <a:ln>
                <a:noFill/>
              </a:ln>
              <a:solidFill>
                <a:schemeClr val="bg1"/>
              </a:solidFill>
              <a:effectLst/>
              <a:latin typeface="+mn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23872" y="3929066"/>
            <a:ext cx="7128875" cy="7858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lvl="1"/>
            <a:r>
              <a:rPr lang="en-US" altLang="ja-JP" sz="1600" smtClean="0">
                <a:solidFill>
                  <a:srgbClr val="C00000"/>
                </a:solidFill>
              </a:rPr>
              <a:t>ComponentManager</a:t>
            </a:r>
            <a:r>
              <a:rPr lang="ja-JP" altLang="en-US" sz="1600" smtClean="0">
                <a:solidFill>
                  <a:srgbClr val="C00000"/>
                </a:solidFill>
              </a:rPr>
              <a:t>は、</a:t>
            </a:r>
            <a:r>
              <a:rPr lang="en-US" altLang="ja-JP" sz="1600" smtClean="0">
                <a:solidFill>
                  <a:srgbClr val="C00000"/>
                </a:solidFill>
              </a:rPr>
              <a:t>cfneo</a:t>
            </a:r>
            <a:r>
              <a:rPr lang="ja-JP" altLang="en-US" sz="1600" smtClean="0">
                <a:solidFill>
                  <a:srgbClr val="C00000"/>
                </a:solidFill>
              </a:rPr>
              <a:t>が提供する</a:t>
            </a:r>
            <a:r>
              <a:rPr lang="en-US" altLang="ja-JP" sz="1600" smtClean="0">
                <a:solidFill>
                  <a:srgbClr val="C00000"/>
                </a:solidFill>
              </a:rPr>
              <a:t>Application.cfc</a:t>
            </a:r>
            <a:r>
              <a:rPr lang="ja-JP" altLang="en-US" sz="1600" smtClean="0">
                <a:solidFill>
                  <a:srgbClr val="C00000"/>
                </a:solidFill>
              </a:rPr>
              <a:t>のメソッド</a:t>
            </a:r>
            <a:r>
              <a:rPr lang="en-US" altLang="ja-JP" sz="1600" smtClean="0">
                <a:solidFill>
                  <a:srgbClr val="C00000"/>
                </a:solidFill>
              </a:rPr>
              <a:t>#getComponentManager</a:t>
            </a:r>
            <a:r>
              <a:rPr lang="ja-JP" altLang="en-US" sz="1600" smtClean="0">
                <a:solidFill>
                  <a:srgbClr val="C00000"/>
                </a:solidFill>
              </a:rPr>
              <a:t>を用いて取得可能です。</a:t>
            </a:r>
          </a:p>
          <a:p>
            <a:endParaRPr kumimoji="1" lang="en-US" altLang="ja-JP" sz="14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簡易</a:t>
            </a:r>
            <a:r>
              <a:rPr kumimoji="1" lang="en-US" altLang="ja-JP" smtClean="0"/>
              <a:t>DI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cfc</a:t>
            </a:r>
            <a:r>
              <a:rPr kumimoji="1" lang="ja-JP" altLang="en-US" smtClean="0"/>
              <a:t>からの利用方法</a:t>
            </a:r>
            <a:endParaRPr kumimoji="1" lang="en-US" altLang="ja-JP" smtClean="0"/>
          </a:p>
        </p:txBody>
      </p:sp>
      <p:sp>
        <p:nvSpPr>
          <p:cNvPr id="4" name="正方形/長方形 3"/>
          <p:cNvSpPr/>
          <p:nvPr/>
        </p:nvSpPr>
        <p:spPr bwMode="auto">
          <a:xfrm>
            <a:off x="500034" y="2643182"/>
            <a:ext cx="7429552" cy="1071570"/>
          </a:xfrm>
          <a:prstGeom prst="rect">
            <a:avLst/>
          </a:prstGeom>
          <a:gradFill>
            <a:gsLst>
              <a:gs pos="0">
                <a:srgbClr val="000082"/>
              </a:gs>
              <a:gs pos="50000">
                <a:srgbClr val="0047FF"/>
              </a:gs>
              <a:gs pos="28000">
                <a:srgbClr val="000082"/>
              </a:gs>
              <a:gs pos="66000">
                <a:srgbClr val="000082"/>
              </a:gs>
            </a:gsLst>
            <a:lin ang="5400000" scaled="0"/>
          </a:gra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en-US" altLang="ja-JP" sz="2000" b="1" smtClean="0">
                <a:solidFill>
                  <a:schemeClr val="bg1"/>
                </a:solidFill>
                <a:latin typeface="+mn-ea"/>
              </a:rPr>
              <a:t>&lt;cfset VARIABELS.obj=</a:t>
            </a:r>
            <a:r>
              <a:rPr lang="en-US" altLang="ja-JP" sz="2000" b="1" smtClean="0">
                <a:solidFill>
                  <a:srgbClr val="FFFF00"/>
                </a:solidFill>
                <a:latin typeface="+mn-ea"/>
              </a:rPr>
              <a:t>THIS.comMgr.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en-US" altLang="ja-JP" sz="2000" b="1" smtClean="0">
                <a:solidFill>
                  <a:srgbClr val="FFFF00"/>
                </a:solidFill>
                <a:latin typeface="+mn-ea"/>
              </a:rPr>
              <a:t>	getComponentManager().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en-US" altLang="ja-JP" sz="2000" b="1" smtClean="0">
                <a:solidFill>
                  <a:srgbClr val="FFFF00"/>
                </a:solidFill>
                <a:latin typeface="+mn-ea"/>
              </a:rPr>
              <a:t>		getComponent("ComponentName")</a:t>
            </a:r>
            <a:r>
              <a:rPr lang="en-US" altLang="ja-JP" sz="2000" b="1" smtClean="0">
                <a:solidFill>
                  <a:schemeClr val="bg1"/>
                </a:solidFill>
                <a:latin typeface="+mn-ea"/>
              </a:rPr>
              <a:t> /&gt;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1472" y="3929066"/>
            <a:ext cx="7128875" cy="78581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kumimoji="1" lang="en-US" altLang="ja-JP" sz="1600" smtClean="0">
                <a:solidFill>
                  <a:srgbClr val="C00000"/>
                </a:solidFill>
              </a:rPr>
              <a:t>ComponentManager</a:t>
            </a:r>
            <a:r>
              <a:rPr kumimoji="1" lang="ja-JP" altLang="en-US" sz="1600" smtClean="0">
                <a:solidFill>
                  <a:srgbClr val="C00000"/>
                </a:solidFill>
              </a:rPr>
              <a:t>を使用して生成された</a:t>
            </a:r>
            <a:r>
              <a:rPr kumimoji="1" lang="en-US" altLang="ja-JP" sz="1600" smtClean="0">
                <a:solidFill>
                  <a:srgbClr val="C00000"/>
                </a:solidFill>
              </a:rPr>
              <a:t>CF</a:t>
            </a:r>
            <a:r>
              <a:rPr kumimoji="1" lang="ja-JP" altLang="en-US" sz="1600" smtClean="0">
                <a:solidFill>
                  <a:srgbClr val="C00000"/>
                </a:solidFill>
              </a:rPr>
              <a:t>コンポーネントの場合、</a:t>
            </a:r>
            <a:r>
              <a:rPr kumimoji="1" lang="en-US" altLang="ja-JP" sz="1600" smtClean="0">
                <a:solidFill>
                  <a:srgbClr val="C00000"/>
                </a:solidFill>
              </a:rPr>
              <a:t>comMgr</a:t>
            </a:r>
            <a:r>
              <a:rPr kumimoji="1" lang="ja-JP" altLang="en-US" sz="1600" smtClean="0">
                <a:solidFill>
                  <a:srgbClr val="C00000"/>
                </a:solidFill>
              </a:rPr>
              <a:t>プロパティに</a:t>
            </a:r>
            <a:r>
              <a:rPr kumimoji="1" lang="en-US" altLang="ja-JP" sz="1600" smtClean="0">
                <a:solidFill>
                  <a:srgbClr val="C00000"/>
                </a:solidFill>
              </a:rPr>
              <a:t>ComponentManager</a:t>
            </a:r>
            <a:r>
              <a:rPr kumimoji="1" lang="ja-JP" altLang="en-US" sz="1600" smtClean="0">
                <a:solidFill>
                  <a:srgbClr val="C00000"/>
                </a:solidFill>
              </a:rPr>
              <a:t>をそのままセットしています。</a:t>
            </a:r>
            <a:endParaRPr kumimoji="1" lang="en-US" altLang="ja-JP" sz="1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CfneoUnit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CfneoUnit</a:t>
            </a:r>
            <a:r>
              <a:rPr kumimoji="1" lang="ja-JP" altLang="en-US" smtClean="0"/>
              <a:t>は</a:t>
            </a:r>
            <a:r>
              <a:rPr lang="en-US" altLang="ja-JP" smtClean="0"/>
              <a:t>cfneo</a:t>
            </a:r>
            <a:r>
              <a:rPr lang="ja-JP" altLang="en-US" smtClean="0"/>
              <a:t>上で</a:t>
            </a:r>
            <a:r>
              <a:rPr lang="en-US" altLang="ja-JP" smtClean="0"/>
              <a:t>xUnit</a:t>
            </a:r>
            <a:r>
              <a:rPr lang="ja-JP" altLang="en-US" smtClean="0"/>
              <a:t>を行う為の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en-US" smtClean="0"/>
              <a:t>プラットフォームです。</a:t>
            </a:r>
            <a:endParaRPr lang="en-US" altLang="ja-JP" smtClean="0"/>
          </a:p>
          <a:p>
            <a:pPr lvl="1"/>
            <a:r>
              <a:rPr kumimoji="1" lang="en-US" altLang="ja-JP" smtClean="0">
                <a:solidFill>
                  <a:srgbClr val="0000FF"/>
                </a:solidFill>
              </a:rPr>
              <a:t>/APPLICATION-ROOT/dev/test/</a:t>
            </a:r>
            <a:r>
              <a:rPr kumimoji="1" lang="ja-JP" altLang="en-US" smtClean="0"/>
              <a:t>の配下で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ja-JP" altLang="en-US" smtClean="0"/>
              <a:t>利用可能</a:t>
            </a:r>
            <a:endParaRPr kumimoji="1" lang="ja-JP" altLang="en-US"/>
          </a:p>
        </p:txBody>
      </p:sp>
      <p:cxnSp>
        <p:nvCxnSpPr>
          <p:cNvPr id="4" name="カギ線コネクタ 8"/>
          <p:cNvCxnSpPr>
            <a:stCxn id="11" idx="4"/>
            <a:endCxn id="12" idx="2"/>
          </p:cNvCxnSpPr>
          <p:nvPr/>
        </p:nvCxnSpPr>
        <p:spPr>
          <a:xfrm rot="16200000" flipH="1">
            <a:off x="2529946" y="3685104"/>
            <a:ext cx="512208" cy="714380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2714612" y="3500438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>
                <a:solidFill>
                  <a:schemeClr val="accent4"/>
                </a:solidFill>
              </a:rPr>
              <a:t>cfneo</a:t>
            </a:r>
            <a:endParaRPr kumimoji="1" lang="ja-JP" altLang="en-US">
              <a:solidFill>
                <a:schemeClr val="accent4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28992" y="4012646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>
                <a:solidFill>
                  <a:schemeClr val="accent4"/>
                </a:solidFill>
              </a:rPr>
              <a:t>appcore</a:t>
            </a:r>
            <a:endParaRPr kumimoji="1" lang="ja-JP" altLang="en-US">
              <a:solidFill>
                <a:schemeClr val="accent4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357422" y="364331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3143240" y="422696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3214678" y="484561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カギ線コネクタ 8"/>
          <p:cNvCxnSpPr>
            <a:stCxn id="11" idx="4"/>
            <a:endCxn id="21" idx="2"/>
          </p:cNvCxnSpPr>
          <p:nvPr/>
        </p:nvCxnSpPr>
        <p:spPr>
          <a:xfrm rot="16200000" flipH="1">
            <a:off x="2256336" y="3958714"/>
            <a:ext cx="1130866" cy="785818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3571868" y="470274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>
                <a:solidFill>
                  <a:schemeClr val="accent4"/>
                </a:solidFill>
              </a:rPr>
              <a:t>dev</a:t>
            </a:r>
            <a:endParaRPr kumimoji="1" lang="ja-JP" altLang="en-US">
              <a:solidFill>
                <a:schemeClr val="accent4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4286248" y="528638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カギ線コネクタ 8"/>
          <p:cNvCxnSpPr>
            <a:stCxn id="21" idx="4"/>
            <a:endCxn id="24" idx="2"/>
          </p:cNvCxnSpPr>
          <p:nvPr/>
        </p:nvCxnSpPr>
        <p:spPr>
          <a:xfrm rot="16200000" flipH="1">
            <a:off x="3601516" y="4673094"/>
            <a:ext cx="369332" cy="1000132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816373" y="5143512"/>
            <a:ext cx="1013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smtClean="0"/>
              <a:t>test</a:t>
            </a:r>
            <a:endParaRPr kumimoji="1" lang="ja-JP" altLang="en-US" sz="3200" b="1"/>
          </a:p>
        </p:txBody>
      </p:sp>
      <p:sp>
        <p:nvSpPr>
          <p:cNvPr id="39" name="File"/>
          <p:cNvSpPr>
            <a:spLocks noEditPoints="1" noChangeArrowheads="1"/>
          </p:cNvSpPr>
          <p:nvPr/>
        </p:nvSpPr>
        <p:spPr bwMode="auto">
          <a:xfrm>
            <a:off x="2143108" y="3500438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chemeClr val="accent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ile"/>
          <p:cNvSpPr>
            <a:spLocks noEditPoints="1" noChangeArrowheads="1"/>
          </p:cNvSpPr>
          <p:nvPr/>
        </p:nvSpPr>
        <p:spPr bwMode="auto">
          <a:xfrm>
            <a:off x="2928926" y="4084084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chemeClr val="accent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ile"/>
          <p:cNvSpPr>
            <a:spLocks noEditPoints="1" noChangeArrowheads="1"/>
          </p:cNvSpPr>
          <p:nvPr/>
        </p:nvSpPr>
        <p:spPr bwMode="auto">
          <a:xfrm>
            <a:off x="3000364" y="4702742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chemeClr val="accent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" name="File"/>
          <p:cNvSpPr>
            <a:spLocks noEditPoints="1" noChangeArrowheads="1"/>
          </p:cNvSpPr>
          <p:nvPr/>
        </p:nvSpPr>
        <p:spPr bwMode="auto">
          <a:xfrm>
            <a:off x="3898999" y="5000636"/>
            <a:ext cx="917374" cy="642942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CfneoUnit</a:t>
            </a:r>
            <a:r>
              <a:rPr kumimoji="1" lang="ja-JP" altLang="en-US" smtClean="0"/>
              <a:t>の使い方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Test Driver List</a:t>
            </a:r>
          </a:p>
          <a:p>
            <a:pPr lvl="1"/>
            <a:r>
              <a:rPr lang="en-US" altLang="ja-JP" smtClean="0"/>
              <a:t>TestDriver</a:t>
            </a:r>
            <a:r>
              <a:rPr lang="ja-JP" altLang="en-US" smtClean="0"/>
              <a:t>の作成状況を一覧で表示します</a:t>
            </a:r>
            <a:endParaRPr lang="en-US" altLang="ja-JP" smtClean="0"/>
          </a:p>
          <a:p>
            <a:pPr lvl="2"/>
            <a:r>
              <a:rPr kumimoji="1" lang="ja-JP" altLang="en-US" smtClean="0"/>
              <a:t>アプリケーション・ルートから</a:t>
            </a:r>
            <a:r>
              <a:rPr kumimoji="1" lang="en-US" altLang="ja-JP" smtClean="0"/>
              <a:t>cfc</a:t>
            </a:r>
            <a:r>
              <a:rPr kumimoji="1" lang="ja-JP" altLang="en-US" smtClean="0"/>
              <a:t>ファイルを探し出し、それぞれに</a:t>
            </a:r>
            <a:r>
              <a:rPr kumimoji="1" lang="en-US" altLang="ja-JP" smtClean="0"/>
              <a:t>TestDriver(Hoge.cfc</a:t>
            </a:r>
            <a:r>
              <a:rPr kumimoji="1" lang="ja-JP" altLang="en-US" smtClean="0"/>
              <a:t>なら</a:t>
            </a:r>
            <a:r>
              <a:rPr kumimoji="1" lang="en-US" altLang="ja-JP" smtClean="0"/>
              <a:t>HogeTest.cfm)</a:t>
            </a:r>
            <a:r>
              <a:rPr kumimoji="1" lang="ja-JP" altLang="en-US" smtClean="0"/>
              <a:t>が作られているかどうか、を確認できます。</a:t>
            </a:r>
            <a:endParaRPr kumimoji="1" lang="en-US" altLang="ja-JP" smtClean="0"/>
          </a:p>
          <a:p>
            <a:pPr lvl="2"/>
            <a:r>
              <a:rPr lang="en-US" altLang="ja-JP" smtClean="0"/>
              <a:t>TestDriver</a:t>
            </a:r>
            <a:r>
              <a:rPr lang="ja-JP" altLang="en-US" smtClean="0"/>
              <a:t>が存在した場合、対象となる</a:t>
            </a:r>
            <a:r>
              <a:rPr lang="en-US" altLang="ja-JP" smtClean="0"/>
              <a:t>cfc</a:t>
            </a:r>
            <a:r>
              <a:rPr lang="ja-JP" altLang="en-US" smtClean="0"/>
              <a:t>ファイルのメソッド</a:t>
            </a:r>
            <a:r>
              <a:rPr lang="en-US" altLang="ja-JP" smtClean="0"/>
              <a:t>(public</a:t>
            </a:r>
            <a:r>
              <a:rPr lang="ja-JP" altLang="en-US" smtClean="0"/>
              <a:t>のもののみ</a:t>
            </a:r>
            <a:r>
              <a:rPr lang="en-US" altLang="ja-JP" smtClean="0"/>
              <a:t>)</a:t>
            </a:r>
            <a:r>
              <a:rPr lang="ja-JP" altLang="en-US" smtClean="0"/>
              <a:t>が</a:t>
            </a:r>
            <a:r>
              <a:rPr lang="en-US" altLang="ja-JP" smtClean="0"/>
              <a:t>TestDriver</a:t>
            </a:r>
            <a:r>
              <a:rPr lang="ja-JP" altLang="en-US" smtClean="0"/>
              <a:t>の中でテストを書かれているかどうか、を確認できます。</a:t>
            </a:r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8596" y="4714884"/>
            <a:ext cx="7328416" cy="171451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※</a:t>
            </a:r>
            <a:r>
              <a:rPr kumimoji="1" lang="ja-JP" altLang="en-US" smtClean="0">
                <a:solidFill>
                  <a:srgbClr val="FF0000"/>
                </a:solidFill>
              </a:rPr>
              <a:t>）</a:t>
            </a:r>
            <a:r>
              <a:rPr kumimoji="1" lang="en-US" altLang="ja-JP" smtClean="0">
                <a:solidFill>
                  <a:srgbClr val="FF0000"/>
                </a:solidFill>
              </a:rPr>
              <a:t>TestDriver</a:t>
            </a:r>
            <a:r>
              <a:rPr kumimoji="1" lang="ja-JP" altLang="en-US" smtClean="0">
                <a:solidFill>
                  <a:srgbClr val="FF0000"/>
                </a:solidFill>
              </a:rPr>
              <a:t>の中にメソッドのテストが書かれているかどうかは、</a:t>
            </a:r>
            <a:r>
              <a:rPr lang="ja-JP" altLang="en-US" smtClean="0">
                <a:solidFill>
                  <a:srgbClr val="FF0000"/>
                </a:solidFill>
              </a:rPr>
              <a:t>以下の書式に沿ってテストが記述されているか、を元に判定します。</a:t>
            </a:r>
            <a:endParaRPr lang="en-US" altLang="ja-JP" smtClean="0">
              <a:solidFill>
                <a:srgbClr val="FF0000"/>
              </a:solidFill>
            </a:endParaRPr>
          </a:p>
          <a:p>
            <a:r>
              <a:rPr kumimoji="1" lang="en-US" altLang="ja-JP" smtClean="0"/>
              <a:t>&lt;filedset&gt;</a:t>
            </a:r>
          </a:p>
          <a:p>
            <a:r>
              <a:rPr lang="en-US" altLang="ja-JP" smtClean="0">
                <a:solidFill>
                  <a:srgbClr val="FF0000"/>
                </a:solidFill>
              </a:rPr>
              <a:t>	</a:t>
            </a:r>
            <a:r>
              <a:rPr lang="en-US" altLang="ja-JP" b="1" smtClean="0">
                <a:solidFill>
                  <a:srgbClr val="FF0000"/>
                </a:solidFill>
              </a:rPr>
              <a:t>&lt;legend&gt;</a:t>
            </a:r>
            <a:r>
              <a:rPr lang="ja-JP" altLang="en-US" b="1" smtClean="0">
                <a:solidFill>
                  <a:srgbClr val="FF0000"/>
                </a:solidFill>
              </a:rPr>
              <a:t>メソッド名</a:t>
            </a:r>
            <a:r>
              <a:rPr lang="en-US" altLang="ja-JP" b="1" smtClean="0">
                <a:solidFill>
                  <a:srgbClr val="FF0000"/>
                </a:solidFill>
              </a:rPr>
              <a:t>&lt;/legend&gt;</a:t>
            </a:r>
            <a:endParaRPr kumimoji="1" lang="en-US" altLang="ja-JP" b="1" smtClean="0">
              <a:solidFill>
                <a:srgbClr val="FF0000"/>
              </a:solidFill>
            </a:endParaRPr>
          </a:p>
          <a:p>
            <a:r>
              <a:rPr lang="en-US" altLang="ja-JP" smtClean="0"/>
              <a:t>&lt;/fieldset&gt;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CfneoUnit</a:t>
            </a:r>
            <a:r>
              <a:rPr kumimoji="1" lang="ja-JP" altLang="en-US" smtClean="0"/>
              <a:t>の使い方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Test Driver List</a:t>
            </a:r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48611"/>
            <a:ext cx="7143800" cy="447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CfneoUnit</a:t>
            </a:r>
            <a:r>
              <a:rPr kumimoji="1" lang="ja-JP" altLang="en-US" smtClean="0"/>
              <a:t>の使い方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Test Driver List</a:t>
            </a:r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2071678"/>
            <a:ext cx="7106945" cy="4448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CfneoUnit</a:t>
            </a:r>
            <a:r>
              <a:rPr kumimoji="1" lang="ja-JP" altLang="en-US" smtClean="0"/>
              <a:t>の使い方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Test Driver List</a:t>
            </a:r>
          </a:p>
          <a:p>
            <a:pPr lvl="1"/>
            <a:r>
              <a:rPr lang="en-US" altLang="ja-JP" smtClean="0"/>
              <a:t>File name</a:t>
            </a:r>
          </a:p>
          <a:p>
            <a:pPr lvl="2"/>
            <a:r>
              <a:rPr kumimoji="1" lang="ja-JP" altLang="en-US" smtClean="0"/>
              <a:t>テスト対象となる</a:t>
            </a:r>
            <a:r>
              <a:rPr kumimoji="1" lang="en-US" altLang="ja-JP" smtClean="0"/>
              <a:t>CF</a:t>
            </a:r>
            <a:r>
              <a:rPr kumimoji="1" lang="ja-JP" altLang="en-US" smtClean="0"/>
              <a:t>コンポーネント名です。</a:t>
            </a:r>
            <a:endParaRPr kumimoji="1" lang="en-US" altLang="ja-JP" smtClean="0"/>
          </a:p>
          <a:p>
            <a:pPr lvl="1"/>
            <a:r>
              <a:rPr lang="en-US" altLang="ja-JP" smtClean="0"/>
              <a:t>Link</a:t>
            </a:r>
          </a:p>
          <a:p>
            <a:pPr lvl="2"/>
            <a:r>
              <a:rPr kumimoji="1" lang="en-US" altLang="ja-JP" smtClean="0"/>
              <a:t>TestDriver</a:t>
            </a:r>
            <a:r>
              <a:rPr kumimoji="1" lang="ja-JP" altLang="en-US" smtClean="0"/>
              <a:t>が存在する場合、テスト対象の</a:t>
            </a:r>
            <a:r>
              <a:rPr kumimoji="1" lang="en-US" altLang="ja-JP" smtClean="0"/>
              <a:t>CF</a:t>
            </a:r>
            <a:r>
              <a:rPr kumimoji="1" lang="ja-JP" altLang="en-US" smtClean="0"/>
              <a:t>コンポーネントのメソッドが一覧で表示されます。</a:t>
            </a:r>
            <a:endParaRPr kumimoji="1" lang="en-US" altLang="ja-JP" smtClean="0"/>
          </a:p>
          <a:p>
            <a:pPr lvl="3"/>
            <a:r>
              <a:rPr lang="ja-JP" altLang="en-US" smtClean="0"/>
              <a:t>メソッドに対応したテストが記述されていた場合「作成済」、まだテストが記述されていない場合は「未作成」と表示されます。</a:t>
            </a:r>
            <a:endParaRPr lang="en-US" altLang="ja-JP" smtClean="0"/>
          </a:p>
          <a:p>
            <a:pPr lvl="2"/>
            <a:r>
              <a:rPr kumimoji="1" lang="en-US" altLang="ja-JP" smtClean="0"/>
              <a:t>TestDriver</a:t>
            </a:r>
            <a:r>
              <a:rPr kumimoji="1" lang="ja-JP" altLang="en-US" smtClean="0"/>
              <a:t>が存在しない場合、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ja-JP" altLang="en-US" smtClean="0"/>
              <a:t>「</a:t>
            </a:r>
            <a:r>
              <a:rPr kumimoji="1" lang="en-US" altLang="ja-JP" smtClean="0"/>
              <a:t>Create Test driver file.</a:t>
            </a:r>
            <a:r>
              <a:rPr kumimoji="1" lang="ja-JP" altLang="en-US" smtClean="0"/>
              <a:t>」と表示されます。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CfneoUnit</a:t>
            </a:r>
            <a:r>
              <a:rPr lang="ja-JP" altLang="en-US" smtClean="0"/>
              <a:t>の使い方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/>
              <a:t>「</a:t>
            </a:r>
            <a:r>
              <a:rPr lang="en-US" altLang="ja-JP" smtClean="0"/>
              <a:t>Create Test drive file.</a:t>
            </a:r>
            <a:r>
              <a:rPr lang="ja-JP" altLang="en-US" smtClean="0"/>
              <a:t>」のリンクを押した場合</a:t>
            </a:r>
            <a:endParaRPr lang="en-US" altLang="ja-JP" smtClean="0"/>
          </a:p>
          <a:p>
            <a:pPr lvl="1"/>
            <a:r>
              <a:rPr kumimoji="1" lang="ja-JP" altLang="en-US" smtClean="0"/>
              <a:t>空の</a:t>
            </a:r>
            <a:r>
              <a:rPr kumimoji="1" lang="en-US" altLang="ja-JP" smtClean="0"/>
              <a:t>TestDriver</a:t>
            </a:r>
            <a:r>
              <a:rPr kumimoji="1" lang="ja-JP" altLang="en-US" smtClean="0"/>
              <a:t>が生成されます。</a:t>
            </a:r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428596" y="3500438"/>
            <a:ext cx="7500990" cy="278608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>
                <a:solidFill>
                  <a:schemeClr val="tx1"/>
                </a:solidFill>
              </a:rPr>
              <a:t>■</a:t>
            </a:r>
            <a:r>
              <a:rPr kumimoji="1" lang="en-US" altLang="ja-JP" smtClean="0">
                <a:solidFill>
                  <a:schemeClr val="tx1"/>
                </a:solidFill>
              </a:rPr>
              <a:t>TestDriver</a:t>
            </a:r>
            <a:r>
              <a:rPr lang="ja-JP" altLang="en-US" smtClean="0">
                <a:solidFill>
                  <a:schemeClr val="tx1"/>
                </a:solidFill>
              </a:rPr>
              <a:t>の命名規則の例■</a:t>
            </a:r>
            <a:endParaRPr lang="en-US" altLang="ja-JP" smtClean="0">
              <a:solidFill>
                <a:schemeClr val="tx1"/>
              </a:solidFill>
            </a:endParaRPr>
          </a:p>
          <a:p>
            <a:endParaRPr lang="en-US" altLang="ja-JP" smtClean="0">
              <a:solidFill>
                <a:schemeClr val="tx1"/>
              </a:solidFill>
            </a:endParaRPr>
          </a:p>
          <a:p>
            <a:r>
              <a:rPr lang="ja-JP" altLang="en-US" smtClean="0">
                <a:solidFill>
                  <a:schemeClr val="tx1"/>
                </a:solidFill>
              </a:rPr>
              <a:t>テスト対象の</a:t>
            </a:r>
            <a:r>
              <a:rPr lang="en-US" altLang="ja-JP" smtClean="0">
                <a:solidFill>
                  <a:schemeClr val="tx1"/>
                </a:solidFill>
              </a:rPr>
              <a:t>CF</a:t>
            </a:r>
            <a:r>
              <a:rPr lang="ja-JP" altLang="en-US" smtClean="0">
                <a:solidFill>
                  <a:schemeClr val="tx1"/>
                </a:solidFill>
              </a:rPr>
              <a:t>コンポーネントが</a:t>
            </a:r>
            <a:r>
              <a:rPr lang="en-US" altLang="ja-JP" smtClean="0">
                <a:solidFill>
                  <a:schemeClr val="tx1"/>
                </a:solidFill>
              </a:rPr>
              <a:t/>
            </a:r>
            <a:br>
              <a:rPr lang="en-US" altLang="ja-JP" smtClean="0">
                <a:solidFill>
                  <a:schemeClr val="tx1"/>
                </a:solidFill>
              </a:rPr>
            </a:br>
            <a:r>
              <a:rPr lang="en-US" altLang="ja-JP" smtClean="0">
                <a:solidFill>
                  <a:schemeClr val="tx1"/>
                </a:solidFill>
              </a:rPr>
              <a:t>[cfneo.appcore.ComponentManager]</a:t>
            </a:r>
            <a:br>
              <a:rPr lang="en-US" altLang="ja-JP" smtClean="0">
                <a:solidFill>
                  <a:schemeClr val="tx1"/>
                </a:solidFill>
              </a:rPr>
            </a:br>
            <a:r>
              <a:rPr lang="en-US" altLang="ja-JP" smtClean="0">
                <a:solidFill>
                  <a:schemeClr val="tx1"/>
                </a:solidFill>
              </a:rPr>
              <a:t>(</a:t>
            </a:r>
            <a:r>
              <a:rPr lang="ja-JP" altLang="en-US" smtClean="0">
                <a:solidFill>
                  <a:schemeClr val="tx1"/>
                </a:solidFill>
              </a:rPr>
              <a:t>物理パス</a:t>
            </a:r>
            <a:r>
              <a:rPr lang="en-US" altLang="ja-JP" smtClean="0">
                <a:solidFill>
                  <a:schemeClr val="tx1"/>
                </a:solidFill>
              </a:rPr>
              <a:t>=ROOT</a:t>
            </a:r>
            <a:r>
              <a:rPr lang="en-US" altLang="ja-JP" b="1" smtClean="0">
                <a:solidFill>
                  <a:schemeClr val="tx1"/>
                </a:solidFill>
              </a:rPr>
              <a:t>/cfneo/appcore/ComponentManager.cfc</a:t>
            </a:r>
            <a:r>
              <a:rPr lang="en-US" altLang="ja-JP" smtClean="0">
                <a:solidFill>
                  <a:schemeClr val="tx1"/>
                </a:solidFill>
              </a:rPr>
              <a:t>)</a:t>
            </a:r>
          </a:p>
          <a:p>
            <a:r>
              <a:rPr kumimoji="1" lang="ja-JP" altLang="en-US" smtClean="0">
                <a:solidFill>
                  <a:schemeClr val="tx1"/>
                </a:solidFill>
              </a:rPr>
              <a:t>の場合、その</a:t>
            </a:r>
            <a:r>
              <a:rPr kumimoji="1" lang="en-US" altLang="ja-JP" smtClean="0">
                <a:solidFill>
                  <a:schemeClr val="tx1"/>
                </a:solidFill>
              </a:rPr>
              <a:t>TestDriver</a:t>
            </a:r>
            <a:r>
              <a:rPr kumimoji="1" lang="ja-JP" altLang="en-US" smtClean="0">
                <a:solidFill>
                  <a:schemeClr val="tx1"/>
                </a:solidFill>
              </a:rPr>
              <a:t>は、</a:t>
            </a:r>
            <a:endParaRPr kumimoji="1" lang="en-US" altLang="ja-JP" smtClean="0">
              <a:solidFill>
                <a:schemeClr val="tx1"/>
              </a:solidFill>
            </a:endParaRPr>
          </a:p>
          <a:p>
            <a:r>
              <a:rPr lang="en-US" altLang="ja-JP" smtClean="0">
                <a:solidFill>
                  <a:schemeClr val="tx1"/>
                </a:solidFill>
              </a:rPr>
              <a:t>[</a:t>
            </a:r>
            <a:r>
              <a:rPr lang="en-US" altLang="ja-JP" b="1" smtClean="0">
                <a:solidFill>
                  <a:schemeClr val="tx1"/>
                </a:solidFill>
              </a:rPr>
              <a:t>/cfneo/</a:t>
            </a:r>
            <a:r>
              <a:rPr lang="en-US" altLang="ja-JP" b="1" smtClean="0">
                <a:solidFill>
                  <a:srgbClr val="FF0000"/>
                </a:solidFill>
              </a:rPr>
              <a:t>dev/test/</a:t>
            </a:r>
            <a:r>
              <a:rPr lang="en-US" altLang="ja-JP" b="1" smtClean="0">
                <a:solidFill>
                  <a:schemeClr val="tx1"/>
                </a:solidFill>
              </a:rPr>
              <a:t>appcore/ComponentManager</a:t>
            </a:r>
            <a:r>
              <a:rPr lang="en-US" altLang="ja-JP" b="1" smtClean="0">
                <a:solidFill>
                  <a:srgbClr val="FF0000"/>
                </a:solidFill>
              </a:rPr>
              <a:t>Test.cfm</a:t>
            </a:r>
            <a:r>
              <a:rPr lang="en-US" altLang="ja-JP" smtClean="0">
                <a:solidFill>
                  <a:schemeClr val="tx1"/>
                </a:solidFill>
              </a:rPr>
              <a:t>]</a:t>
            </a:r>
          </a:p>
          <a:p>
            <a:r>
              <a:rPr kumimoji="1" lang="ja-JP" altLang="en-US" smtClean="0">
                <a:solidFill>
                  <a:schemeClr val="tx1"/>
                </a:solidFill>
              </a:rPr>
              <a:t>という名称で作成します。</a:t>
            </a:r>
            <a:endParaRPr kumimoji="1" lang="en-US" altLang="ja-JP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本文書の位置づけ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cfneo-Project</a:t>
            </a:r>
            <a:r>
              <a:rPr kumimoji="1" lang="ja-JP" altLang="en-US" smtClean="0"/>
              <a:t>からのご提案</a:t>
            </a:r>
            <a:endParaRPr kumimoji="1" lang="en-US" altLang="ja-JP" smtClean="0"/>
          </a:p>
          <a:p>
            <a:pPr lvl="1"/>
            <a:endParaRPr lang="en-US" altLang="ja-JP" smtClean="0"/>
          </a:p>
          <a:p>
            <a:pPr lvl="1"/>
            <a:r>
              <a:rPr lang="en-US" altLang="ja-JP" smtClean="0"/>
              <a:t>cfneo-Project</a:t>
            </a:r>
            <a:r>
              <a:rPr lang="ja-JP" altLang="en-US" smtClean="0"/>
              <a:t>の目的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en-US" smtClean="0"/>
              <a:t>＝</a:t>
            </a:r>
            <a:r>
              <a:rPr lang="ja-JP" altLang="en-US" b="1" smtClean="0"/>
              <a:t>ソフトウェア・テストを何とかする</a:t>
            </a:r>
            <a:r>
              <a:rPr lang="en-US" altLang="ja-JP" b="1" smtClean="0"/>
              <a:t/>
            </a:r>
            <a:br>
              <a:rPr lang="en-US" altLang="ja-JP" b="1" smtClean="0"/>
            </a:br>
            <a:r>
              <a:rPr lang="ja-JP" altLang="en-US" smtClean="0"/>
              <a:t>為の、</a:t>
            </a:r>
            <a:r>
              <a:rPr lang="en-US" altLang="ja-JP" smtClean="0"/>
              <a:t>cfneo-Project</a:t>
            </a:r>
            <a:r>
              <a:rPr lang="ja-JP" altLang="en-US" smtClean="0"/>
              <a:t>からのご提案です</a:t>
            </a:r>
            <a:endParaRPr lang="en-US" altLang="ja-JP" smtClean="0"/>
          </a:p>
          <a:p>
            <a:pPr lvl="2"/>
            <a:endParaRPr kumimoji="1" lang="en-US" altLang="ja-JP" smtClean="0"/>
          </a:p>
          <a:p>
            <a:pPr lvl="2"/>
            <a:r>
              <a:rPr kumimoji="1" lang="ja-JP" altLang="en-US" smtClean="0"/>
              <a:t>この文書では、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b="1" smtClean="0"/>
              <a:t>cfneo</a:t>
            </a:r>
            <a:r>
              <a:rPr lang="ja-JP" altLang="en-US" b="1" smtClean="0"/>
              <a:t>の使い方</a:t>
            </a:r>
            <a:r>
              <a:rPr kumimoji="1" lang="ja-JP" altLang="en-US" smtClean="0"/>
              <a:t>について記述しています。</a:t>
            </a:r>
            <a:endParaRPr kumimoji="1" lang="en-US" altLang="ja-JP" smtClean="0"/>
          </a:p>
          <a:p>
            <a:pPr lvl="2"/>
            <a:r>
              <a:rPr lang="ja-JP" altLang="en-US" smtClean="0"/>
              <a:t>この文書は、設計ガイドの内容を含みません。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b="1" smtClean="0"/>
              <a:t>© cfneo-Project 2008. all rights reserved.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49F97-23F3-4D0A-816F-0A7A667A2FC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CfneoUnit</a:t>
            </a:r>
            <a:r>
              <a:rPr kumimoji="1" lang="ja-JP" altLang="en-US" smtClean="0"/>
              <a:t>の使い方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TestDriver</a:t>
            </a:r>
            <a:r>
              <a:rPr kumimoji="1" lang="ja-JP" altLang="en-US" smtClean="0"/>
              <a:t>の使い方</a:t>
            </a:r>
            <a:endParaRPr kumimoji="1" lang="en-US" altLang="ja-JP" smtClean="0"/>
          </a:p>
          <a:p>
            <a:pPr lvl="1"/>
            <a:endParaRPr kumimoji="1" lang="en-US" altLang="ja-JP" smtClean="0"/>
          </a:p>
          <a:p>
            <a:pPr lvl="1"/>
            <a:r>
              <a:rPr kumimoji="1" lang="ja-JP" altLang="en-US" smtClean="0"/>
              <a:t>生成直後の</a:t>
            </a:r>
            <a:r>
              <a:rPr kumimoji="1" lang="en-US" altLang="ja-JP" smtClean="0"/>
              <a:t>TestDriver</a:t>
            </a:r>
            <a:r>
              <a:rPr kumimoji="1" lang="ja-JP" altLang="en-US" smtClean="0"/>
              <a:t>はテンプレートのままです。</a:t>
            </a:r>
            <a:endParaRPr kumimoji="1" lang="en-US" altLang="ja-JP" smtClean="0"/>
          </a:p>
          <a:p>
            <a:pPr lvl="1"/>
            <a:endParaRPr lang="en-US" altLang="ja-JP" smtClean="0"/>
          </a:p>
          <a:p>
            <a:pPr lvl="1"/>
            <a:r>
              <a:rPr kumimoji="1" lang="ja-JP" altLang="en-US" smtClean="0"/>
              <a:t>このテンプレートにテストを記述していきます。</a:t>
            </a:r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 bwMode="auto">
          <a:xfrm>
            <a:off x="500034" y="4071942"/>
            <a:ext cx="7429552" cy="2071702"/>
          </a:xfrm>
          <a:prstGeom prst="rect">
            <a:avLst/>
          </a:prstGeom>
          <a:gradFill>
            <a:gsLst>
              <a:gs pos="0">
                <a:srgbClr val="000082"/>
              </a:gs>
              <a:gs pos="50000">
                <a:srgbClr val="0047FF"/>
              </a:gs>
              <a:gs pos="28000">
                <a:srgbClr val="000082"/>
              </a:gs>
              <a:gs pos="66000">
                <a:srgbClr val="000082"/>
              </a:gs>
            </a:gsLst>
            <a:lin ang="5400000" scaled="0"/>
          </a:gra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2075" tIns="46038" rIns="92075" bIns="46038" numCol="1" rtlCol="0" anchor="ctr" anchorCtr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en-US" altLang="ja-JP" sz="2000" b="1" smtClean="0">
                <a:solidFill>
                  <a:schemeClr val="bg1"/>
                </a:solidFill>
                <a:latin typeface="+mn-ea"/>
              </a:rPr>
              <a:t>&lt;cfset in=12345 /&gt;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en-US" altLang="ja-JP" sz="2000" b="1" smtClean="0">
                <a:solidFill>
                  <a:schemeClr val="bg1"/>
                </a:solidFill>
                <a:latin typeface="+mn-ea"/>
              </a:rPr>
              <a:t>&lt;cfset exp=true /&gt;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en-US" altLang="ja-JP" sz="2000" b="1" smtClean="0">
                <a:solidFill>
                  <a:schemeClr val="bg1"/>
                </a:solidFill>
                <a:latin typeface="+mn-ea"/>
              </a:rPr>
              <a:t>&lt;cfset act=IsNumeric(in) /&gt;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</a:pPr>
            <a:r>
              <a:rPr lang="en-US" altLang="ja-JP" sz="2000" b="1" smtClean="0">
                <a:solidFill>
                  <a:srgbClr val="FFFF00"/>
                </a:solidFill>
                <a:latin typeface="+mn-ea"/>
              </a:rPr>
              <a:t>&lt;cfset assert(1, "invoke", in, exp, act) /&gt;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CfneoUnit</a:t>
            </a:r>
            <a:r>
              <a:rPr kumimoji="1" lang="ja-JP" altLang="en-US" smtClean="0"/>
              <a:t>の使い方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mtClean="0"/>
              <a:t>テストを実装する。</a:t>
            </a:r>
            <a:endParaRPr kumimoji="1" lang="en-US" altLang="ja-JP" smtClean="0"/>
          </a:p>
          <a:p>
            <a:pPr lvl="1"/>
            <a:r>
              <a:rPr kumimoji="1" lang="en-US" altLang="ja-JP" smtClean="0"/>
              <a:t>TestDriver</a:t>
            </a:r>
            <a:r>
              <a:rPr kumimoji="1" lang="ja-JP" altLang="en-US" smtClean="0"/>
              <a:t>内では、</a:t>
            </a:r>
            <a:r>
              <a:rPr kumimoji="1" lang="en-US" altLang="ja-JP" smtClean="0"/>
              <a:t>VARIABLES</a:t>
            </a:r>
            <a:r>
              <a:rPr kumimoji="1" lang="ja-JP" altLang="en-US" smtClean="0"/>
              <a:t>スコープのプリフィクスは割愛しています。</a:t>
            </a:r>
            <a:endParaRPr kumimoji="1" lang="en-US" altLang="ja-JP" smtClean="0"/>
          </a:p>
          <a:p>
            <a:pPr lvl="1"/>
            <a:r>
              <a:rPr lang="en-US" altLang="ja-JP" smtClean="0"/>
              <a:t>1</a:t>
            </a:r>
            <a:r>
              <a:rPr lang="ja-JP" altLang="en-US" smtClean="0"/>
              <a:t>つのファイルに対して、</a:t>
            </a:r>
            <a:r>
              <a:rPr lang="en-US" altLang="ja-JP" smtClean="0"/>
              <a:t>1</a:t>
            </a:r>
            <a:r>
              <a:rPr lang="ja-JP" altLang="en-US" smtClean="0"/>
              <a:t>つの</a:t>
            </a:r>
            <a:r>
              <a:rPr lang="en-US" altLang="ja-JP" smtClean="0"/>
              <a:t>TestDriver</a:t>
            </a:r>
            <a:r>
              <a:rPr lang="ja-JP" altLang="en-US" smtClean="0"/>
              <a:t>を実装します。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CfneoUnit</a:t>
            </a:r>
            <a:r>
              <a:rPr lang="ja-JP" altLang="en-US" smtClean="0"/>
              <a:t>の使い方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TestDriver</a:t>
            </a:r>
            <a:r>
              <a:rPr lang="ja-JP" altLang="en-US" smtClean="0"/>
              <a:t>にアクセスすると以下のように表示されます。</a:t>
            </a:r>
            <a:endParaRPr kumimoji="1"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2428868"/>
            <a:ext cx="6620013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用語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>
                <a:solidFill>
                  <a:sysClr val="windowText" lastClr="000000"/>
                </a:solidFill>
              </a:rPr>
              <a:t>本体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en-US" altLang="ja-JP" smtClean="0">
                <a:solidFill>
                  <a:sysClr val="windowText" lastClr="000000"/>
                </a:solidFill>
              </a:rPr>
              <a:t>cfneo</a:t>
            </a:r>
            <a:r>
              <a:rPr lang="ja-JP" altLang="en-US" smtClean="0">
                <a:solidFill>
                  <a:sysClr val="windowText" lastClr="000000"/>
                </a:solidFill>
              </a:rPr>
              <a:t>とその配下のパッケージを指します。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r>
              <a:rPr lang="ja-JP" altLang="en-US" smtClean="0">
                <a:solidFill>
                  <a:sysClr val="windowText" lastClr="000000"/>
                </a:solidFill>
              </a:rPr>
              <a:t>接触篇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ja-JP" altLang="en-US" smtClean="0">
                <a:solidFill>
                  <a:sysClr val="windowText" lastClr="000000"/>
                </a:solidFill>
              </a:rPr>
              <a:t>「</a:t>
            </a:r>
            <a:r>
              <a:rPr lang="en-US" altLang="ja-JP" smtClean="0">
                <a:solidFill>
                  <a:sysClr val="windowText" lastClr="000000"/>
                </a:solidFill>
              </a:rPr>
              <a:t>cfneodocs-001 </a:t>
            </a:r>
            <a:r>
              <a:rPr lang="ja-JP" altLang="en-US" smtClean="0">
                <a:solidFill>
                  <a:sysClr val="windowText" lastClr="000000"/>
                </a:solidFill>
              </a:rPr>
              <a:t>ユーザーガイド</a:t>
            </a:r>
            <a:r>
              <a:rPr lang="en-US" altLang="ja-JP" smtClean="0">
                <a:solidFill>
                  <a:sysClr val="windowText" lastClr="000000"/>
                </a:solidFill>
              </a:rPr>
              <a:t>(</a:t>
            </a:r>
            <a:r>
              <a:rPr lang="ja-JP" altLang="en-US" smtClean="0">
                <a:solidFill>
                  <a:sysClr val="windowText" lastClr="000000"/>
                </a:solidFill>
              </a:rPr>
              <a:t>接触篇</a:t>
            </a:r>
            <a:r>
              <a:rPr lang="en-US" altLang="ja-JP" smtClean="0">
                <a:solidFill>
                  <a:sysClr val="windowText" lastClr="000000"/>
                </a:solidFill>
              </a:rPr>
              <a:t>)</a:t>
            </a:r>
            <a:r>
              <a:rPr lang="ja-JP" altLang="en-US" smtClean="0">
                <a:solidFill>
                  <a:sysClr val="windowText" lastClr="000000"/>
                </a:solidFill>
              </a:rPr>
              <a:t>」を指します。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r>
              <a:rPr lang="ja-JP" altLang="en-US" smtClean="0">
                <a:solidFill>
                  <a:sysClr val="windowText" lastClr="000000"/>
                </a:solidFill>
              </a:rPr>
              <a:t>設計ガイド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ja-JP" altLang="en-US" smtClean="0">
                <a:solidFill>
                  <a:sysClr val="windowText" lastClr="000000"/>
                </a:solidFill>
              </a:rPr>
              <a:t>「</a:t>
            </a:r>
            <a:r>
              <a:rPr lang="en-US" altLang="ja-JP" smtClean="0">
                <a:solidFill>
                  <a:sysClr val="windowText" lastClr="000000"/>
                </a:solidFill>
              </a:rPr>
              <a:t>cfneodocs-003 </a:t>
            </a:r>
            <a:r>
              <a:rPr lang="ja-JP" altLang="en-US" smtClean="0">
                <a:solidFill>
                  <a:sysClr val="windowText" lastClr="000000"/>
                </a:solidFill>
              </a:rPr>
              <a:t>設計ガイド」を指します。</a:t>
            </a:r>
            <a:endParaRPr lang="ja-JP" altLang="en-US">
              <a:solidFill>
                <a:sysClr val="windowText" lastClr="000000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b="1" smtClean="0"/>
              <a:t>© cfneo-Project 2008. all rights reserved.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49F97-23F3-4D0A-816F-0A7A667A2FCA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</a:t>
            </a:r>
            <a:r>
              <a:rPr kumimoji="1" lang="ja-JP" altLang="en-US" smtClean="0"/>
              <a:t>概要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cfneo</a:t>
            </a:r>
            <a:r>
              <a:rPr kumimoji="1" lang="ja-JP" altLang="en-US" smtClean="0"/>
              <a:t>は、</a:t>
            </a:r>
            <a:r>
              <a:rPr kumimoji="1" lang="en-US" altLang="ja-JP" smtClean="0"/>
              <a:t>ColdFusion</a:t>
            </a:r>
            <a:r>
              <a:rPr lang="ja-JP" altLang="en-US" smtClean="0"/>
              <a:t>で</a:t>
            </a:r>
            <a:r>
              <a:rPr kumimoji="1" lang="ja-JP" altLang="en-US" smtClean="0"/>
              <a:t>開発された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>Web</a:t>
            </a:r>
            <a:r>
              <a:rPr kumimoji="1" lang="ja-JP" altLang="en-US" smtClean="0"/>
              <a:t>フレームワークです。</a:t>
            </a:r>
            <a:endParaRPr kumimoji="1" lang="en-US" altLang="ja-JP" smtClean="0"/>
          </a:p>
          <a:p>
            <a:endParaRPr kumimoji="1" lang="en-US" altLang="ja-JP" smtClean="0"/>
          </a:p>
          <a:p>
            <a:r>
              <a:rPr kumimoji="1" lang="en-US" altLang="ja-JP" smtClean="0"/>
              <a:t>cfneo-Project</a:t>
            </a:r>
            <a:r>
              <a:rPr kumimoji="1" lang="ja-JP" altLang="en-US" smtClean="0"/>
              <a:t>のゴール</a:t>
            </a:r>
            <a:endParaRPr kumimoji="1" lang="en-US" altLang="ja-JP" smtClean="0"/>
          </a:p>
          <a:p>
            <a:pPr lvl="1"/>
            <a:r>
              <a:rPr kumimoji="1" lang="ja-JP" altLang="en-US" smtClean="0"/>
              <a:t>「テストを何とかすること」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</a:t>
            </a:r>
            <a:r>
              <a:rPr lang="ja-JP" altLang="en-US" smtClean="0"/>
              <a:t>成果物構成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>
                <a:solidFill>
                  <a:sysClr val="windowText" lastClr="000000"/>
                </a:solidFill>
              </a:rPr>
              <a:t>本体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en-US" altLang="ja-JP" smtClean="0">
                <a:solidFill>
                  <a:sysClr val="windowText" lastClr="000000"/>
                </a:solidFill>
              </a:rPr>
              <a:t>cfneo</a:t>
            </a:r>
            <a:r>
              <a:rPr lang="ja-JP" altLang="en-US" smtClean="0">
                <a:solidFill>
                  <a:sysClr val="windowText" lastClr="000000"/>
                </a:solidFill>
              </a:rPr>
              <a:t>とその配下のパッケージです。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r>
              <a:rPr lang="ja-JP" altLang="en-US" smtClean="0">
                <a:solidFill>
                  <a:sysClr val="windowText" lastClr="000000"/>
                </a:solidFill>
              </a:rPr>
              <a:t>ユーザーガイド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ja-JP" altLang="en-US" smtClean="0">
                <a:solidFill>
                  <a:sysClr val="windowText" lastClr="000000"/>
                </a:solidFill>
              </a:rPr>
              <a:t>接触篇と発動篇があります。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r>
              <a:rPr lang="ja-JP" altLang="en-US" smtClean="0">
                <a:solidFill>
                  <a:sysClr val="windowText" lastClr="000000"/>
                </a:solidFill>
              </a:rPr>
              <a:t>設計ガイド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en-US" altLang="ja-JP" smtClean="0">
                <a:solidFill>
                  <a:sysClr val="windowText" lastClr="000000"/>
                </a:solidFill>
              </a:rPr>
              <a:t>cfneo</a:t>
            </a:r>
            <a:r>
              <a:rPr lang="ja-JP" altLang="en-US" smtClean="0">
                <a:solidFill>
                  <a:sysClr val="windowText" lastClr="000000"/>
                </a:solidFill>
              </a:rPr>
              <a:t>を使ったアプリケーション設計についてのガイドラインを記してあります。</a:t>
            </a:r>
            <a:endParaRPr lang="ja-JP" altLang="en-US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目次的なもの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cfneo</a:t>
            </a:r>
            <a:r>
              <a:rPr kumimoji="1" lang="ja-JP" altLang="en-US" smtClean="0"/>
              <a:t>フレームワーク構成図</a:t>
            </a:r>
            <a:endParaRPr kumimoji="1" lang="en-US" altLang="ja-JP" smtClean="0"/>
          </a:p>
          <a:p>
            <a:r>
              <a:rPr kumimoji="1" lang="en-US" altLang="ja-JP" smtClean="0"/>
              <a:t>Application Creator</a:t>
            </a:r>
          </a:p>
          <a:p>
            <a:r>
              <a:rPr kumimoji="1" lang="ja-JP" altLang="en-US" smtClean="0"/>
              <a:t>簡易</a:t>
            </a:r>
            <a:r>
              <a:rPr kumimoji="1" lang="en-US" altLang="ja-JP" smtClean="0"/>
              <a:t>DI(ComponentManager)</a:t>
            </a:r>
          </a:p>
          <a:p>
            <a:r>
              <a:rPr lang="en-US" altLang="ja-JP" smtClean="0"/>
              <a:t>CfneoUnit</a:t>
            </a:r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</a:t>
            </a:r>
            <a:r>
              <a:rPr kumimoji="1" lang="ja-JP" altLang="en-US" smtClean="0"/>
              <a:t>フレームワーク構成</a:t>
            </a:r>
            <a:endParaRPr kumimoji="1" lang="ja-JP" altLang="en-US"/>
          </a:p>
        </p:txBody>
      </p:sp>
      <p:cxnSp>
        <p:nvCxnSpPr>
          <p:cNvPr id="9" name="カギ線コネクタ 8"/>
          <p:cNvCxnSpPr>
            <a:stCxn id="50" idx="4"/>
            <a:endCxn id="52" idx="2"/>
          </p:cNvCxnSpPr>
          <p:nvPr/>
        </p:nvCxnSpPr>
        <p:spPr>
          <a:xfrm rot="16200000" flipH="1">
            <a:off x="743996" y="2029888"/>
            <a:ext cx="512208" cy="714380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928662" y="1845222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cfneo</a:t>
            </a:r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643042" y="2357430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appcore</a:t>
            </a:r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876978" y="2773916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cfneounit</a:t>
            </a:r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857488" y="3416858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common</a:t>
            </a:r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87547" y="4059800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facade</a:t>
            </a:r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887547" y="470274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utils</a:t>
            </a:r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571472" y="198809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/>
        </p:nvSpPr>
        <p:spPr>
          <a:xfrm>
            <a:off x="1357290" y="257174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6" name="カギ線コネクタ 8"/>
          <p:cNvCxnSpPr>
            <a:stCxn id="52" idx="4"/>
            <a:endCxn id="57" idx="2"/>
          </p:cNvCxnSpPr>
          <p:nvPr/>
        </p:nvCxnSpPr>
        <p:spPr>
          <a:xfrm rot="16200000" flipH="1">
            <a:off x="1827708" y="2315640"/>
            <a:ext cx="273610" cy="1071570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円/楕円 56"/>
          <p:cNvSpPr/>
          <p:nvPr/>
        </p:nvSpPr>
        <p:spPr>
          <a:xfrm>
            <a:off x="2500298" y="291679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円/楕円 57"/>
          <p:cNvSpPr/>
          <p:nvPr/>
        </p:nvSpPr>
        <p:spPr>
          <a:xfrm>
            <a:off x="2500298" y="355973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円/楕円 58"/>
          <p:cNvSpPr/>
          <p:nvPr/>
        </p:nvSpPr>
        <p:spPr>
          <a:xfrm>
            <a:off x="2500298" y="420267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円/楕円 59"/>
          <p:cNvSpPr/>
          <p:nvPr/>
        </p:nvSpPr>
        <p:spPr>
          <a:xfrm>
            <a:off x="2500298" y="484561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3" name="カギ線コネクタ 8"/>
          <p:cNvCxnSpPr>
            <a:stCxn id="52" idx="4"/>
            <a:endCxn id="58" idx="2"/>
          </p:cNvCxnSpPr>
          <p:nvPr/>
        </p:nvCxnSpPr>
        <p:spPr>
          <a:xfrm rot="16200000" flipH="1">
            <a:off x="1506237" y="2637111"/>
            <a:ext cx="916552" cy="1071570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カギ線コネクタ 8"/>
          <p:cNvCxnSpPr>
            <a:stCxn id="52" idx="4"/>
            <a:endCxn id="59" idx="2"/>
          </p:cNvCxnSpPr>
          <p:nvPr/>
        </p:nvCxnSpPr>
        <p:spPr>
          <a:xfrm rot="16200000" flipH="1">
            <a:off x="1184766" y="2958582"/>
            <a:ext cx="1559494" cy="1071570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カギ線コネクタ 8"/>
          <p:cNvCxnSpPr>
            <a:stCxn id="52" idx="4"/>
            <a:endCxn id="60" idx="2"/>
          </p:cNvCxnSpPr>
          <p:nvPr/>
        </p:nvCxnSpPr>
        <p:spPr>
          <a:xfrm rot="16200000" flipH="1">
            <a:off x="863295" y="3280053"/>
            <a:ext cx="2202436" cy="1071570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円/楕円 81"/>
          <p:cNvSpPr/>
          <p:nvPr/>
        </p:nvSpPr>
        <p:spPr>
          <a:xfrm>
            <a:off x="1428728" y="541712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3" name="カギ線コネクタ 8"/>
          <p:cNvCxnSpPr>
            <a:stCxn id="50" idx="4"/>
            <a:endCxn id="82" idx="2"/>
          </p:cNvCxnSpPr>
          <p:nvPr/>
        </p:nvCxnSpPr>
        <p:spPr>
          <a:xfrm rot="16200000" flipH="1">
            <a:off x="-642974" y="3416858"/>
            <a:ext cx="3357586" cy="785818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/>
          <p:cNvSpPr txBox="1"/>
          <p:nvPr/>
        </p:nvSpPr>
        <p:spPr>
          <a:xfrm>
            <a:off x="1785918" y="5274246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dev</a:t>
            </a:r>
            <a:endParaRPr kumimoji="1" lang="ja-JP" altLang="en-US"/>
          </a:p>
        </p:txBody>
      </p:sp>
      <p:sp>
        <p:nvSpPr>
          <p:cNvPr id="89" name="円/楕円 88"/>
          <p:cNvSpPr/>
          <p:nvPr/>
        </p:nvSpPr>
        <p:spPr>
          <a:xfrm>
            <a:off x="2500298" y="606006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0" name="カギ線コネクタ 8"/>
          <p:cNvCxnSpPr>
            <a:stCxn id="82" idx="4"/>
            <a:endCxn id="89" idx="2"/>
          </p:cNvCxnSpPr>
          <p:nvPr/>
        </p:nvCxnSpPr>
        <p:spPr>
          <a:xfrm rot="16200000" flipH="1">
            <a:off x="1714480" y="5345684"/>
            <a:ext cx="571504" cy="1000132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テキスト ボックス 92"/>
          <p:cNvSpPr txBox="1"/>
          <p:nvPr/>
        </p:nvSpPr>
        <p:spPr>
          <a:xfrm>
            <a:off x="2887547" y="5917188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test</a:t>
            </a:r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6116479" y="1773784"/>
            <a:ext cx="1955984" cy="338554"/>
          </a:xfrm>
          <a:prstGeom prst="rect">
            <a:avLst/>
          </a:prstGeom>
          <a:noFill/>
          <a:ln>
            <a:solidFill>
              <a:schemeClr val="accent4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smtClean="0">
                <a:solidFill>
                  <a:srgbClr val="0070C0"/>
                </a:solidFill>
              </a:rPr>
              <a:t>cfneo</a:t>
            </a:r>
            <a:r>
              <a:rPr kumimoji="1" lang="ja-JP" altLang="en-US" sz="1600" smtClean="0">
                <a:solidFill>
                  <a:srgbClr val="0070C0"/>
                </a:solidFill>
              </a:rPr>
              <a:t>のルートです</a:t>
            </a:r>
            <a:endParaRPr kumimoji="1" lang="ja-JP" altLang="en-US" sz="1600">
              <a:solidFill>
                <a:srgbClr val="0070C0"/>
              </a:solidFill>
            </a:endParaRPr>
          </a:p>
        </p:txBody>
      </p:sp>
      <p:cxnSp>
        <p:nvCxnSpPr>
          <p:cNvPr id="95" name="カギ線コネクタ 8"/>
          <p:cNvCxnSpPr>
            <a:stCxn id="12" idx="3"/>
            <a:endCxn id="94" idx="1"/>
          </p:cNvCxnSpPr>
          <p:nvPr/>
        </p:nvCxnSpPr>
        <p:spPr>
          <a:xfrm flipV="1">
            <a:off x="1720867" y="1943061"/>
            <a:ext cx="4395612" cy="86827"/>
          </a:xfrm>
          <a:prstGeom prst="straightConnector1">
            <a:avLst/>
          </a:prstGeom>
          <a:ln w="19050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テキスト ボックス 97"/>
          <p:cNvSpPr txBox="1"/>
          <p:nvPr/>
        </p:nvSpPr>
        <p:spPr>
          <a:xfrm>
            <a:off x="5706113" y="2304628"/>
            <a:ext cx="2366352" cy="338554"/>
          </a:xfrm>
          <a:prstGeom prst="rect">
            <a:avLst/>
          </a:prstGeom>
          <a:noFill/>
          <a:ln>
            <a:solidFill>
              <a:schemeClr val="accent4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smtClean="0">
                <a:solidFill>
                  <a:srgbClr val="0070C0"/>
                </a:solidFill>
              </a:rPr>
              <a:t>cfneo</a:t>
            </a:r>
            <a:r>
              <a:rPr kumimoji="1" lang="ja-JP" altLang="en-US" sz="1600" smtClean="0">
                <a:solidFill>
                  <a:srgbClr val="0070C0"/>
                </a:solidFill>
              </a:rPr>
              <a:t>の基盤となる実装</a:t>
            </a:r>
            <a:endParaRPr kumimoji="1" lang="ja-JP" altLang="en-US" sz="1600">
              <a:solidFill>
                <a:srgbClr val="0070C0"/>
              </a:solidFill>
            </a:endParaRPr>
          </a:p>
        </p:txBody>
      </p:sp>
      <p:cxnSp>
        <p:nvCxnSpPr>
          <p:cNvPr id="100" name="カギ線コネクタ 8"/>
          <p:cNvCxnSpPr>
            <a:stCxn id="13" idx="3"/>
            <a:endCxn id="98" idx="1"/>
          </p:cNvCxnSpPr>
          <p:nvPr/>
        </p:nvCxnSpPr>
        <p:spPr>
          <a:xfrm flipV="1">
            <a:off x="2726993" y="2473905"/>
            <a:ext cx="2979120" cy="68191"/>
          </a:xfrm>
          <a:prstGeom prst="straightConnector1">
            <a:avLst/>
          </a:prstGeom>
          <a:ln w="19050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5265295" y="2786058"/>
            <a:ext cx="2807179" cy="338554"/>
          </a:xfrm>
          <a:prstGeom prst="rect">
            <a:avLst/>
          </a:prstGeom>
          <a:noFill/>
          <a:ln>
            <a:solidFill>
              <a:schemeClr val="accent4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smtClean="0">
                <a:solidFill>
                  <a:srgbClr val="0070C0"/>
                </a:solidFill>
              </a:rPr>
              <a:t>CfneoUnit</a:t>
            </a:r>
            <a:r>
              <a:rPr kumimoji="1" lang="ja-JP" altLang="en-US" sz="1600" smtClean="0">
                <a:solidFill>
                  <a:srgbClr val="0070C0"/>
                </a:solidFill>
              </a:rPr>
              <a:t>に関する実装など</a:t>
            </a:r>
            <a:endParaRPr kumimoji="1" lang="ja-JP" altLang="en-US" sz="1600">
              <a:solidFill>
                <a:srgbClr val="0070C0"/>
              </a:solidFill>
            </a:endParaRPr>
          </a:p>
        </p:txBody>
      </p:sp>
      <p:cxnSp>
        <p:nvCxnSpPr>
          <p:cNvPr id="104" name="カギ線コネクタ 8"/>
          <p:cNvCxnSpPr>
            <a:stCxn id="16" idx="3"/>
            <a:endCxn id="103" idx="1"/>
          </p:cNvCxnSpPr>
          <p:nvPr/>
        </p:nvCxnSpPr>
        <p:spPr>
          <a:xfrm flipV="1">
            <a:off x="4101993" y="2955335"/>
            <a:ext cx="1163302" cy="3247"/>
          </a:xfrm>
          <a:prstGeom prst="straightConnector1">
            <a:avLst/>
          </a:prstGeom>
          <a:ln w="19050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テキスト ボックス 114"/>
          <p:cNvSpPr txBox="1"/>
          <p:nvPr/>
        </p:nvSpPr>
        <p:spPr>
          <a:xfrm>
            <a:off x="4885464" y="3429000"/>
            <a:ext cx="3187091" cy="338554"/>
          </a:xfrm>
          <a:prstGeom prst="rect">
            <a:avLst/>
          </a:prstGeom>
          <a:noFill/>
          <a:ln>
            <a:solidFill>
              <a:schemeClr val="accent4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smtClean="0">
                <a:solidFill>
                  <a:srgbClr val="0070C0"/>
                </a:solidFill>
              </a:rPr>
              <a:t>cfneo</a:t>
            </a:r>
            <a:r>
              <a:rPr lang="ja-JP" altLang="en-US" sz="1600" smtClean="0">
                <a:solidFill>
                  <a:srgbClr val="0070C0"/>
                </a:solidFill>
              </a:rPr>
              <a:t>が提供する画面やロゴなど</a:t>
            </a:r>
            <a:endParaRPr kumimoji="1" lang="ja-JP" altLang="en-US" sz="1600">
              <a:solidFill>
                <a:srgbClr val="0070C0"/>
              </a:solidFill>
            </a:endParaRPr>
          </a:p>
        </p:txBody>
      </p:sp>
      <p:cxnSp>
        <p:nvCxnSpPr>
          <p:cNvPr id="117" name="カギ線コネクタ 8"/>
          <p:cNvCxnSpPr>
            <a:stCxn id="18" idx="3"/>
            <a:endCxn id="115" idx="1"/>
          </p:cNvCxnSpPr>
          <p:nvPr/>
        </p:nvCxnSpPr>
        <p:spPr>
          <a:xfrm flipV="1">
            <a:off x="4019986" y="3598277"/>
            <a:ext cx="865478" cy="3247"/>
          </a:xfrm>
          <a:prstGeom prst="straightConnector1">
            <a:avLst/>
          </a:prstGeom>
          <a:ln w="19050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テキスト ボックス 119"/>
          <p:cNvSpPr txBox="1"/>
          <p:nvPr/>
        </p:nvSpPr>
        <p:spPr>
          <a:xfrm>
            <a:off x="4269859" y="4071942"/>
            <a:ext cx="3802644" cy="338554"/>
          </a:xfrm>
          <a:prstGeom prst="rect">
            <a:avLst/>
          </a:prstGeom>
          <a:noFill/>
          <a:ln>
            <a:solidFill>
              <a:schemeClr val="accent4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smtClean="0">
                <a:solidFill>
                  <a:srgbClr val="0070C0"/>
                </a:solidFill>
              </a:rPr>
              <a:t>cfneo</a:t>
            </a:r>
            <a:r>
              <a:rPr lang="ja-JP" altLang="en-US" sz="1600" smtClean="0">
                <a:solidFill>
                  <a:srgbClr val="0070C0"/>
                </a:solidFill>
              </a:rPr>
              <a:t>が持つアプリケーション機能など</a:t>
            </a:r>
            <a:endParaRPr kumimoji="1" lang="ja-JP" altLang="en-US" sz="1600">
              <a:solidFill>
                <a:srgbClr val="0070C0"/>
              </a:solidFill>
            </a:endParaRPr>
          </a:p>
        </p:txBody>
      </p:sp>
      <p:cxnSp>
        <p:nvCxnSpPr>
          <p:cNvPr id="121" name="カギ線コネクタ 8"/>
          <p:cNvCxnSpPr>
            <a:stCxn id="20" idx="3"/>
            <a:endCxn id="120" idx="1"/>
          </p:cNvCxnSpPr>
          <p:nvPr/>
        </p:nvCxnSpPr>
        <p:spPr>
          <a:xfrm flipV="1">
            <a:off x="3809594" y="4241219"/>
            <a:ext cx="460265" cy="3247"/>
          </a:xfrm>
          <a:prstGeom prst="straightConnector1">
            <a:avLst/>
          </a:prstGeom>
          <a:ln w="19050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テキスト ボックス 125"/>
          <p:cNvSpPr txBox="1"/>
          <p:nvPr/>
        </p:nvSpPr>
        <p:spPr>
          <a:xfrm>
            <a:off x="4475084" y="4733520"/>
            <a:ext cx="3597460" cy="338554"/>
          </a:xfrm>
          <a:prstGeom prst="rect">
            <a:avLst/>
          </a:prstGeom>
          <a:noFill/>
          <a:ln>
            <a:solidFill>
              <a:schemeClr val="accent4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smtClean="0">
                <a:solidFill>
                  <a:srgbClr val="0070C0"/>
                </a:solidFill>
              </a:rPr>
              <a:t>cfneo</a:t>
            </a:r>
            <a:r>
              <a:rPr lang="ja-JP" altLang="en-US" sz="1600" smtClean="0">
                <a:solidFill>
                  <a:srgbClr val="0070C0"/>
                </a:solidFill>
              </a:rPr>
              <a:t>が提供する共通ユーティリティ</a:t>
            </a:r>
            <a:endParaRPr kumimoji="1" lang="ja-JP" altLang="en-US" sz="1600">
              <a:solidFill>
                <a:srgbClr val="0070C0"/>
              </a:solidFill>
            </a:endParaRPr>
          </a:p>
        </p:txBody>
      </p:sp>
      <p:cxnSp>
        <p:nvCxnSpPr>
          <p:cNvPr id="127" name="カギ線コネクタ 8"/>
          <p:cNvCxnSpPr>
            <a:stCxn id="22" idx="3"/>
            <a:endCxn id="126" idx="1"/>
          </p:cNvCxnSpPr>
          <p:nvPr/>
        </p:nvCxnSpPr>
        <p:spPr>
          <a:xfrm>
            <a:off x="3537084" y="4887408"/>
            <a:ext cx="938000" cy="15389"/>
          </a:xfrm>
          <a:prstGeom prst="straightConnector1">
            <a:avLst/>
          </a:prstGeom>
          <a:ln w="19050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ile"/>
          <p:cNvSpPr>
            <a:spLocks noEditPoints="1" noChangeArrowheads="1"/>
          </p:cNvSpPr>
          <p:nvPr/>
        </p:nvSpPr>
        <p:spPr bwMode="auto">
          <a:xfrm>
            <a:off x="357158" y="1845222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ile"/>
          <p:cNvSpPr>
            <a:spLocks noEditPoints="1" noChangeArrowheads="1"/>
          </p:cNvSpPr>
          <p:nvPr/>
        </p:nvSpPr>
        <p:spPr bwMode="auto">
          <a:xfrm>
            <a:off x="1142976" y="2428868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ile"/>
          <p:cNvSpPr>
            <a:spLocks noEditPoints="1" noChangeArrowheads="1"/>
          </p:cNvSpPr>
          <p:nvPr/>
        </p:nvSpPr>
        <p:spPr bwMode="auto">
          <a:xfrm>
            <a:off x="2285984" y="2773916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ile"/>
          <p:cNvSpPr>
            <a:spLocks noEditPoints="1" noChangeArrowheads="1"/>
          </p:cNvSpPr>
          <p:nvPr/>
        </p:nvSpPr>
        <p:spPr bwMode="auto">
          <a:xfrm>
            <a:off x="2285984" y="3416858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ile"/>
          <p:cNvSpPr>
            <a:spLocks noEditPoints="1" noChangeArrowheads="1"/>
          </p:cNvSpPr>
          <p:nvPr/>
        </p:nvSpPr>
        <p:spPr bwMode="auto">
          <a:xfrm>
            <a:off x="2285984" y="4059800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ile"/>
          <p:cNvSpPr>
            <a:spLocks noEditPoints="1" noChangeArrowheads="1"/>
          </p:cNvSpPr>
          <p:nvPr/>
        </p:nvSpPr>
        <p:spPr bwMode="auto">
          <a:xfrm>
            <a:off x="2285984" y="4702742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1" name="File"/>
          <p:cNvSpPr>
            <a:spLocks noEditPoints="1" noChangeArrowheads="1"/>
          </p:cNvSpPr>
          <p:nvPr/>
        </p:nvSpPr>
        <p:spPr bwMode="auto">
          <a:xfrm>
            <a:off x="1214414" y="5274246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8" name="File"/>
          <p:cNvSpPr>
            <a:spLocks noEditPoints="1" noChangeArrowheads="1"/>
          </p:cNvSpPr>
          <p:nvPr/>
        </p:nvSpPr>
        <p:spPr bwMode="auto">
          <a:xfrm>
            <a:off x="2285984" y="5917188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5911396" y="5286388"/>
            <a:ext cx="2161169" cy="338554"/>
          </a:xfrm>
          <a:prstGeom prst="rect">
            <a:avLst/>
          </a:prstGeom>
          <a:noFill/>
          <a:ln>
            <a:solidFill>
              <a:schemeClr val="accent4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smtClean="0">
                <a:solidFill>
                  <a:srgbClr val="0070C0"/>
                </a:solidFill>
              </a:rPr>
              <a:t>cfneo</a:t>
            </a:r>
            <a:r>
              <a:rPr lang="ja-JP" altLang="en-US" sz="1600" smtClean="0">
                <a:solidFill>
                  <a:srgbClr val="0070C0"/>
                </a:solidFill>
              </a:rPr>
              <a:t>での開発用領域</a:t>
            </a:r>
            <a:endParaRPr kumimoji="1" lang="ja-JP" altLang="en-US" sz="1600">
              <a:solidFill>
                <a:srgbClr val="0070C0"/>
              </a:solidFill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5274516" y="5929330"/>
            <a:ext cx="2798074" cy="338554"/>
          </a:xfrm>
          <a:prstGeom prst="rect">
            <a:avLst/>
          </a:prstGeom>
          <a:noFill/>
          <a:ln>
            <a:solidFill>
              <a:schemeClr val="accent4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r"/>
            <a:r>
              <a:rPr lang="en-US" altLang="ja-JP" sz="1600" smtClean="0">
                <a:solidFill>
                  <a:srgbClr val="0070C0"/>
                </a:solidFill>
              </a:rPr>
              <a:t>CfneoUnit</a:t>
            </a:r>
            <a:r>
              <a:rPr lang="ja-JP" altLang="en-US" sz="1600" smtClean="0">
                <a:solidFill>
                  <a:srgbClr val="0070C0"/>
                </a:solidFill>
              </a:rPr>
              <a:t>の</a:t>
            </a:r>
            <a:r>
              <a:rPr lang="en-US" altLang="ja-JP" sz="1600" smtClean="0">
                <a:solidFill>
                  <a:srgbClr val="0070C0"/>
                </a:solidFill>
              </a:rPr>
              <a:t>TestDriver</a:t>
            </a:r>
            <a:r>
              <a:rPr lang="ja-JP" altLang="en-US" sz="1600" smtClean="0">
                <a:solidFill>
                  <a:srgbClr val="0070C0"/>
                </a:solidFill>
              </a:rPr>
              <a:t>置場</a:t>
            </a:r>
            <a:endParaRPr kumimoji="1" lang="ja-JP" altLang="en-US" sz="1600">
              <a:solidFill>
                <a:srgbClr val="0070C0"/>
              </a:solidFill>
            </a:endParaRPr>
          </a:p>
        </p:txBody>
      </p:sp>
      <p:cxnSp>
        <p:nvCxnSpPr>
          <p:cNvPr id="133" name="カギ線コネクタ 8"/>
          <p:cNvCxnSpPr>
            <a:stCxn id="86" idx="3"/>
            <a:endCxn id="131" idx="1"/>
          </p:cNvCxnSpPr>
          <p:nvPr/>
        </p:nvCxnSpPr>
        <p:spPr>
          <a:xfrm flipV="1">
            <a:off x="2374541" y="5455665"/>
            <a:ext cx="3536855" cy="3247"/>
          </a:xfrm>
          <a:prstGeom prst="straightConnector1">
            <a:avLst/>
          </a:prstGeom>
          <a:ln w="19050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カギ線コネクタ 8"/>
          <p:cNvCxnSpPr>
            <a:stCxn id="93" idx="3"/>
            <a:endCxn id="132" idx="1"/>
          </p:cNvCxnSpPr>
          <p:nvPr/>
        </p:nvCxnSpPr>
        <p:spPr>
          <a:xfrm flipV="1">
            <a:off x="3497009" y="6098607"/>
            <a:ext cx="1777507" cy="3247"/>
          </a:xfrm>
          <a:prstGeom prst="straightConnector1">
            <a:avLst/>
          </a:prstGeom>
          <a:ln w="19050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Application Creator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Application Creator</a:t>
            </a:r>
            <a:r>
              <a:rPr kumimoji="1" lang="ja-JP" altLang="en-US" smtClean="0"/>
              <a:t>とは</a:t>
            </a:r>
            <a:r>
              <a:rPr kumimoji="1" lang="en-US" altLang="ja-JP" smtClean="0"/>
              <a:t>…</a:t>
            </a:r>
          </a:p>
          <a:p>
            <a:pPr lvl="1"/>
            <a:r>
              <a:rPr lang="ja-JP" altLang="en-US" smtClean="0"/>
              <a:t>アプリケーション名</a:t>
            </a:r>
            <a:r>
              <a:rPr lang="en-US" altLang="ja-JP" smtClean="0"/>
              <a:t>(APPLICATION.ApplicationName)</a:t>
            </a:r>
            <a:r>
              <a:rPr lang="ja-JP" altLang="en-US" smtClean="0"/>
              <a:t>が異なる</a:t>
            </a:r>
            <a:r>
              <a:rPr lang="en-US" altLang="ja-JP" smtClean="0"/>
              <a:t>cfneo</a:t>
            </a:r>
            <a:r>
              <a:rPr lang="ja-JP" altLang="en-US" smtClean="0"/>
              <a:t>クローンを生成する機能です。</a:t>
            </a:r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428596" y="3500438"/>
            <a:ext cx="7500990" cy="278608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>
                <a:solidFill>
                  <a:schemeClr val="tx1"/>
                </a:solidFill>
              </a:rPr>
              <a:t>■</a:t>
            </a:r>
            <a:r>
              <a:rPr kumimoji="1" lang="en-US" altLang="ja-JP" smtClean="0">
                <a:solidFill>
                  <a:schemeClr val="tx1"/>
                </a:solidFill>
              </a:rPr>
              <a:t>cfneo</a:t>
            </a:r>
            <a:r>
              <a:rPr kumimoji="1" lang="ja-JP" altLang="en-US" smtClean="0">
                <a:solidFill>
                  <a:schemeClr val="tx1"/>
                </a:solidFill>
              </a:rPr>
              <a:t>クローンを生成する意味</a:t>
            </a:r>
            <a:r>
              <a:rPr lang="ja-JP" altLang="en-US" smtClean="0">
                <a:solidFill>
                  <a:schemeClr val="tx1"/>
                </a:solidFill>
              </a:rPr>
              <a:t>■</a:t>
            </a:r>
            <a:endParaRPr lang="en-US" altLang="ja-JP" smtClean="0">
              <a:solidFill>
                <a:schemeClr val="tx1"/>
              </a:solidFill>
            </a:endParaRPr>
          </a:p>
          <a:p>
            <a:endParaRPr lang="en-US" altLang="ja-JP" smtClean="0">
              <a:solidFill>
                <a:schemeClr val="tx1"/>
              </a:solidFill>
            </a:endParaRPr>
          </a:p>
          <a:p>
            <a:r>
              <a:rPr kumimoji="1" lang="en-US" altLang="ja-JP" smtClean="0">
                <a:solidFill>
                  <a:schemeClr val="tx1"/>
                </a:solidFill>
              </a:rPr>
              <a:t>cfneo</a:t>
            </a:r>
            <a:r>
              <a:rPr lang="ja-JP" altLang="en-US" smtClean="0">
                <a:solidFill>
                  <a:schemeClr val="tx1"/>
                </a:solidFill>
              </a:rPr>
              <a:t>クローンを作る仕組を作ったのは、</a:t>
            </a:r>
            <a:r>
              <a:rPr lang="en-US" altLang="ja-JP" smtClean="0">
                <a:solidFill>
                  <a:schemeClr val="tx1"/>
                </a:solidFill>
              </a:rPr>
              <a:t>ColdFusion</a:t>
            </a:r>
            <a:r>
              <a:rPr lang="ja-JP" altLang="en-US" smtClean="0">
                <a:solidFill>
                  <a:schemeClr val="tx1"/>
                </a:solidFill>
              </a:rPr>
              <a:t>の特性上、</a:t>
            </a:r>
            <a:r>
              <a:rPr lang="en-US" altLang="ja-JP" smtClean="0">
                <a:solidFill>
                  <a:schemeClr val="tx1"/>
                </a:solidFill>
              </a:rPr>
              <a:t>1</a:t>
            </a:r>
            <a:r>
              <a:rPr lang="ja-JP" altLang="en-US" smtClean="0">
                <a:solidFill>
                  <a:schemeClr val="tx1"/>
                </a:solidFill>
              </a:rPr>
              <a:t>つの開発マシンで</a:t>
            </a:r>
            <a:r>
              <a:rPr kumimoji="1" lang="ja-JP" altLang="en-US" smtClean="0">
                <a:solidFill>
                  <a:schemeClr val="tx1"/>
                </a:solidFill>
              </a:rPr>
              <a:t>開発を複数持てないためです。</a:t>
            </a:r>
            <a:endParaRPr kumimoji="1" lang="en-US" altLang="ja-JP" smtClean="0">
              <a:solidFill>
                <a:schemeClr val="tx1"/>
              </a:solidFill>
            </a:endParaRPr>
          </a:p>
          <a:p>
            <a:r>
              <a:rPr lang="ja-JP" altLang="en-US" smtClean="0">
                <a:solidFill>
                  <a:schemeClr val="tx1"/>
                </a:solidFill>
              </a:rPr>
              <a:t>また、単純にコピーをしただけだと継承元やアプリケーション名など、リテラルで定義しなくてならない部分も、それぞれ直していきませんといけません。</a:t>
            </a:r>
            <a:endParaRPr lang="en-US" altLang="ja-JP" smtClean="0">
              <a:solidFill>
                <a:schemeClr val="tx1"/>
              </a:solidFill>
            </a:endParaRPr>
          </a:p>
          <a:p>
            <a:r>
              <a:rPr kumimoji="1" lang="ja-JP" altLang="en-US" smtClean="0">
                <a:solidFill>
                  <a:schemeClr val="tx1"/>
                </a:solidFill>
              </a:rPr>
              <a:t>これを一括して行うのが、</a:t>
            </a:r>
            <a:r>
              <a:rPr kumimoji="1" lang="en-US" altLang="ja-JP" smtClean="0">
                <a:solidFill>
                  <a:schemeClr val="tx1"/>
                </a:solidFill>
              </a:rPr>
              <a:t>Application</a:t>
            </a:r>
            <a:r>
              <a:rPr kumimoji="1" lang="ja-JP" altLang="en-US" smtClean="0">
                <a:solidFill>
                  <a:schemeClr val="tx1"/>
                </a:solidFill>
              </a:rPr>
              <a:t> </a:t>
            </a:r>
            <a:r>
              <a:rPr kumimoji="1" lang="en-US" altLang="ja-JP" smtClean="0">
                <a:solidFill>
                  <a:schemeClr val="tx1"/>
                </a:solidFill>
              </a:rPr>
              <a:t>Creator</a:t>
            </a:r>
            <a:r>
              <a:rPr kumimoji="1" lang="ja-JP" altLang="en-US" smtClean="0">
                <a:solidFill>
                  <a:schemeClr val="tx1"/>
                </a:solidFill>
              </a:rPr>
              <a:t>です。</a:t>
            </a:r>
            <a:endParaRPr kumimoji="1" lang="en-US" altLang="ja-JP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mtClean="0"/>
              <a:t>Application</a:t>
            </a:r>
            <a:r>
              <a:rPr kumimoji="1" lang="ja-JP" altLang="en-US" smtClean="0"/>
              <a:t> </a:t>
            </a:r>
            <a:r>
              <a:rPr kumimoji="1" lang="en-US" altLang="ja-JP" smtClean="0"/>
              <a:t>Creator</a:t>
            </a:r>
            <a:r>
              <a:rPr lang="ja-JP" altLang="en-US" smtClean="0"/>
              <a:t>の使い方</a:t>
            </a:r>
            <a:endParaRPr kumimoji="1" lang="ja-JP" alt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67632"/>
            <a:ext cx="7239000" cy="453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正方形/長方形 4"/>
          <p:cNvSpPr/>
          <p:nvPr/>
        </p:nvSpPr>
        <p:spPr>
          <a:xfrm>
            <a:off x="571472" y="4500570"/>
            <a:ext cx="2643206" cy="2857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吹き出し 6"/>
          <p:cNvSpPr/>
          <p:nvPr/>
        </p:nvSpPr>
        <p:spPr>
          <a:xfrm>
            <a:off x="4071934" y="3429000"/>
            <a:ext cx="2928958" cy="1327028"/>
          </a:xfrm>
          <a:prstGeom prst="wedgeRoundRectCallout">
            <a:avLst>
              <a:gd name="adj1" fmla="val -79754"/>
              <a:gd name="adj2" fmla="val 45031"/>
              <a:gd name="adj3" fmla="val 16667"/>
            </a:avLst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アプリケーション名を入力して</a:t>
            </a:r>
            <a:r>
              <a:rPr kumimoji="1" lang="en-US" altLang="ja-JP" smtClean="0"/>
              <a:t>[create]</a:t>
            </a:r>
            <a:r>
              <a:rPr kumimoji="1" lang="ja-JP" altLang="en-US" smtClean="0"/>
              <a:t>を押す</a:t>
            </a:r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929322" y="5429264"/>
            <a:ext cx="2262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以上ｗ</a:t>
            </a:r>
            <a:endParaRPr lang="ja-JP" altLang="en-US" sz="5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fneodocs_templatev0.01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eiryo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キュート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cfneodocs_templatev0.01</Template>
  <TotalTime>238</TotalTime>
  <Words>761</Words>
  <Application>Microsoft Office PowerPoint</Application>
  <PresentationFormat>画面に合わせる (4:3)</PresentationFormat>
  <Paragraphs>147</Paragraphs>
  <Slides>22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cfneodocs_templatev0.01</vt:lpstr>
      <vt:lpstr>cfneo ユーザガイド-v0.01 発動篇</vt:lpstr>
      <vt:lpstr>本文書の位置づけ</vt:lpstr>
      <vt:lpstr>用語</vt:lpstr>
      <vt:lpstr>cfneo概要</vt:lpstr>
      <vt:lpstr>cfneo成果物構成</vt:lpstr>
      <vt:lpstr>目次的なもの</vt:lpstr>
      <vt:lpstr>cfneoフレームワーク構成</vt:lpstr>
      <vt:lpstr>Application Creator</vt:lpstr>
      <vt:lpstr>Application Creatorの使い方</vt:lpstr>
      <vt:lpstr>Application Creator</vt:lpstr>
      <vt:lpstr>簡易DI</vt:lpstr>
      <vt:lpstr>簡易DI</vt:lpstr>
      <vt:lpstr>簡易DI</vt:lpstr>
      <vt:lpstr>CfneoUnit</vt:lpstr>
      <vt:lpstr>CfneoUnitの使い方</vt:lpstr>
      <vt:lpstr>CfneoUnitの使い方</vt:lpstr>
      <vt:lpstr>CfneoUnitの使い方</vt:lpstr>
      <vt:lpstr>CfneoUnitの使い方</vt:lpstr>
      <vt:lpstr>CfneoUnitの使い方</vt:lpstr>
      <vt:lpstr>CfneoUnitの使い方</vt:lpstr>
      <vt:lpstr>CfneoUnitの使い方</vt:lpstr>
      <vt:lpstr>CfneoUnitの使い方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fumi</dc:creator>
  <cp:lastModifiedBy>fumi</cp:lastModifiedBy>
  <cp:revision>48</cp:revision>
  <dcterms:created xsi:type="dcterms:W3CDTF">2008-09-01T13:01:22Z</dcterms:created>
  <dcterms:modified xsi:type="dcterms:W3CDTF">2008-09-13T14:38:43Z</dcterms:modified>
</cp:coreProperties>
</file>